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omments/modernComment_119_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4"/>
  </p:notesMasterIdLst>
  <p:sldIdLst>
    <p:sldId id="256" r:id="rId2"/>
    <p:sldId id="309" r:id="rId3"/>
    <p:sldId id="276" r:id="rId4"/>
    <p:sldId id="277" r:id="rId5"/>
    <p:sldId id="281" r:id="rId6"/>
    <p:sldId id="283" r:id="rId7"/>
    <p:sldId id="284" r:id="rId8"/>
    <p:sldId id="310" r:id="rId9"/>
    <p:sldId id="305" r:id="rId10"/>
    <p:sldId id="306" r:id="rId11"/>
    <p:sldId id="268" r:id="rId12"/>
    <p:sldId id="307" r:id="rId13"/>
    <p:sldId id="286" r:id="rId14"/>
    <p:sldId id="287" r:id="rId15"/>
    <p:sldId id="288" r:id="rId16"/>
    <p:sldId id="289" r:id="rId17"/>
    <p:sldId id="290" r:id="rId18"/>
    <p:sldId id="291" r:id="rId19"/>
    <p:sldId id="292" r:id="rId20"/>
    <p:sldId id="293" r:id="rId21"/>
    <p:sldId id="294" r:id="rId22"/>
    <p:sldId id="295" r:id="rId23"/>
    <p:sldId id="262" r:id="rId24"/>
    <p:sldId id="296" r:id="rId25"/>
    <p:sldId id="297" r:id="rId26"/>
    <p:sldId id="263" r:id="rId27"/>
    <p:sldId id="303" r:id="rId28"/>
    <p:sldId id="299" r:id="rId29"/>
    <p:sldId id="300" r:id="rId30"/>
    <p:sldId id="301" r:id="rId31"/>
    <p:sldId id="282" r:id="rId32"/>
    <p:sldId id="311" r:id="rId33"/>
  </p:sldIdLst>
  <p:sldSz cx="12192000" cy="6858000"/>
  <p:notesSz cx="6858000" cy="9144000"/>
  <p:embeddedFontLst>
    <p:embeddedFont>
      <p:font typeface="Raleway"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Source Sans Pro" panose="020B0503030403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9E001D-3A4C-2CA4-4E7D-E401A22FF099}" name="Krishna Karthik Reddy Chavva" initials="KC" userId="S::pcz8426@ads.northwestern.edu::9b765a39-9f3f-457f-ac48-ccb26b8142d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719"/>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19_0.xml><?xml version="1.0" encoding="utf-8"?>
<p188:cmLst xmlns:a="http://schemas.openxmlformats.org/drawingml/2006/main" xmlns:r="http://schemas.openxmlformats.org/officeDocument/2006/relationships" xmlns:p188="http://schemas.microsoft.com/office/powerpoint/2018/8/main">
  <p188:cm id="{74E08245-CE2A-4FD1-86F9-49C9DBF9A33F}" authorId="{F09E001D-3A4C-2CA4-4E7D-E401A22FF099}" created="2024-03-06T15:14:02.088">
    <pc:sldMkLst xmlns:pc="http://schemas.microsoft.com/office/powerpoint/2013/main/command">
      <pc:docMk/>
      <pc:sldMk cId="0" sldId="281"/>
    </pc:sldMkLst>
    <p188:txBody>
      <a:bodyPr/>
      <a:lstStyle/>
      <a:p>
        <a:r>
          <a:rPr lang="en-US"/>
          <a:t>Action : Karthik - To rework </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D3F0F8-98BA-477B-90CE-5D9D46EA199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8D8947A-9345-44CF-AFA1-CE5D9B6AD364}">
      <dgm:prSet/>
      <dgm:spPr/>
      <dgm:t>
        <a:bodyPr/>
        <a:lstStyle/>
        <a:p>
          <a:pPr>
            <a:defRPr cap="all"/>
          </a:pPr>
          <a:r>
            <a:rPr lang="en-US" b="0" i="0"/>
            <a:t>Lack of context during search</a:t>
          </a:r>
          <a:endParaRPr lang="en-US"/>
        </a:p>
      </dgm:t>
    </dgm:pt>
    <dgm:pt modelId="{A37A58FE-BC25-49BF-82BF-051D5AB28543}" type="parTrans" cxnId="{81D76760-57F1-4544-939A-E27AE9981E49}">
      <dgm:prSet/>
      <dgm:spPr/>
      <dgm:t>
        <a:bodyPr/>
        <a:lstStyle/>
        <a:p>
          <a:endParaRPr lang="en-US"/>
        </a:p>
      </dgm:t>
    </dgm:pt>
    <dgm:pt modelId="{477EB9DF-6609-4AC9-B37B-165B13BF099A}" type="sibTrans" cxnId="{81D76760-57F1-4544-939A-E27AE9981E49}">
      <dgm:prSet/>
      <dgm:spPr/>
      <dgm:t>
        <a:bodyPr/>
        <a:lstStyle/>
        <a:p>
          <a:endParaRPr lang="en-US"/>
        </a:p>
      </dgm:t>
    </dgm:pt>
    <dgm:pt modelId="{3CD3B3B4-E006-4642-AB70-D565B43015E7}">
      <dgm:prSet/>
      <dgm:spPr/>
      <dgm:t>
        <a:bodyPr/>
        <a:lstStyle/>
        <a:p>
          <a:pPr>
            <a:defRPr cap="all"/>
          </a:pPr>
          <a:r>
            <a:rPr lang="en-US" b="0" i="0"/>
            <a:t>Lack of personalization</a:t>
          </a:r>
          <a:endParaRPr lang="en-US"/>
        </a:p>
      </dgm:t>
    </dgm:pt>
    <dgm:pt modelId="{8886DDFC-9CD2-45FD-B85D-2176B67E04FE}" type="parTrans" cxnId="{C127D359-EE20-4FC0-9728-8FAA319746BA}">
      <dgm:prSet/>
      <dgm:spPr/>
      <dgm:t>
        <a:bodyPr/>
        <a:lstStyle/>
        <a:p>
          <a:endParaRPr lang="en-US"/>
        </a:p>
      </dgm:t>
    </dgm:pt>
    <dgm:pt modelId="{4A45A1D0-6AAE-4A5C-AC96-657C9DC17D69}" type="sibTrans" cxnId="{C127D359-EE20-4FC0-9728-8FAA319746BA}">
      <dgm:prSet/>
      <dgm:spPr/>
      <dgm:t>
        <a:bodyPr/>
        <a:lstStyle/>
        <a:p>
          <a:endParaRPr lang="en-US"/>
        </a:p>
      </dgm:t>
    </dgm:pt>
    <dgm:pt modelId="{0161A4A3-CA5D-40C0-86AB-EC319314D08C}">
      <dgm:prSet/>
      <dgm:spPr/>
      <dgm:t>
        <a:bodyPr/>
        <a:lstStyle/>
        <a:p>
          <a:pPr>
            <a:defRPr cap="all"/>
          </a:pPr>
          <a:r>
            <a:rPr lang="en-US" b="0" i="0"/>
            <a:t>Lack of Customer insights</a:t>
          </a:r>
          <a:endParaRPr lang="en-US"/>
        </a:p>
      </dgm:t>
    </dgm:pt>
    <dgm:pt modelId="{FDF15CAB-FAC2-4F47-A911-730FF5BC300D}" type="parTrans" cxnId="{1C737221-30B3-4856-AB47-3549F5B503C0}">
      <dgm:prSet/>
      <dgm:spPr/>
      <dgm:t>
        <a:bodyPr/>
        <a:lstStyle/>
        <a:p>
          <a:endParaRPr lang="en-US"/>
        </a:p>
      </dgm:t>
    </dgm:pt>
    <dgm:pt modelId="{595BDBBF-CB66-4297-AD0C-4ABDD878F9C4}" type="sibTrans" cxnId="{1C737221-30B3-4856-AB47-3549F5B503C0}">
      <dgm:prSet/>
      <dgm:spPr/>
      <dgm:t>
        <a:bodyPr/>
        <a:lstStyle/>
        <a:p>
          <a:endParaRPr lang="en-US"/>
        </a:p>
      </dgm:t>
    </dgm:pt>
    <dgm:pt modelId="{C9A00371-EDE6-4145-8392-EC5256296F9E}">
      <dgm:prSet/>
      <dgm:spPr/>
      <dgm:t>
        <a:bodyPr/>
        <a:lstStyle/>
        <a:p>
          <a:pPr>
            <a:defRPr cap="all"/>
          </a:pPr>
          <a:r>
            <a:rPr lang="en-US" b="0" i="0"/>
            <a:t>Lack of understanding of customer intent</a:t>
          </a:r>
          <a:endParaRPr lang="en-US"/>
        </a:p>
      </dgm:t>
    </dgm:pt>
    <dgm:pt modelId="{08E74B1B-CA99-44E4-A48F-4B7CD348A20D}" type="parTrans" cxnId="{2B7C0EBA-9F9C-48CE-B47E-9F780441D8EB}">
      <dgm:prSet/>
      <dgm:spPr/>
      <dgm:t>
        <a:bodyPr/>
        <a:lstStyle/>
        <a:p>
          <a:endParaRPr lang="en-US"/>
        </a:p>
      </dgm:t>
    </dgm:pt>
    <dgm:pt modelId="{6775B5A7-0B01-4A7D-8A7B-BCF47B676637}" type="sibTrans" cxnId="{2B7C0EBA-9F9C-48CE-B47E-9F780441D8EB}">
      <dgm:prSet/>
      <dgm:spPr/>
      <dgm:t>
        <a:bodyPr/>
        <a:lstStyle/>
        <a:p>
          <a:endParaRPr lang="en-US"/>
        </a:p>
      </dgm:t>
    </dgm:pt>
    <dgm:pt modelId="{F216465C-7BEC-43F0-9E45-51C76EC7B51C}" type="pres">
      <dgm:prSet presAssocID="{8CD3F0F8-98BA-477B-90CE-5D9D46EA1999}" presName="root" presStyleCnt="0">
        <dgm:presLayoutVars>
          <dgm:dir/>
          <dgm:resizeHandles val="exact"/>
        </dgm:presLayoutVars>
      </dgm:prSet>
      <dgm:spPr/>
    </dgm:pt>
    <dgm:pt modelId="{7A55757E-E4DB-478F-BBB4-942EB7BDA8C6}" type="pres">
      <dgm:prSet presAssocID="{B8D8947A-9345-44CF-AFA1-CE5D9B6AD364}" presName="compNode" presStyleCnt="0"/>
      <dgm:spPr/>
    </dgm:pt>
    <dgm:pt modelId="{240E4769-81D5-42B8-B4AE-4F4E19CEF0E9}" type="pres">
      <dgm:prSet presAssocID="{B8D8947A-9345-44CF-AFA1-CE5D9B6AD364}" presName="iconBgRect" presStyleLbl="bgShp" presStyleIdx="0" presStyleCnt="4"/>
      <dgm:spPr/>
    </dgm:pt>
    <dgm:pt modelId="{7831C135-9D42-4658-8DBE-7375BACB7BB1}" type="pres">
      <dgm:prSet presAssocID="{B8D8947A-9345-44CF-AFA1-CE5D9B6AD3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9EA0D221-43E2-45CD-A3B5-991716D5BA17}" type="pres">
      <dgm:prSet presAssocID="{B8D8947A-9345-44CF-AFA1-CE5D9B6AD364}" presName="spaceRect" presStyleCnt="0"/>
      <dgm:spPr/>
    </dgm:pt>
    <dgm:pt modelId="{6638FCF5-3416-4CEC-AC03-DD270C04207E}" type="pres">
      <dgm:prSet presAssocID="{B8D8947A-9345-44CF-AFA1-CE5D9B6AD364}" presName="textRect" presStyleLbl="revTx" presStyleIdx="0" presStyleCnt="4">
        <dgm:presLayoutVars>
          <dgm:chMax val="1"/>
          <dgm:chPref val="1"/>
        </dgm:presLayoutVars>
      </dgm:prSet>
      <dgm:spPr/>
    </dgm:pt>
    <dgm:pt modelId="{6B97C1C1-1108-48BE-B7F1-41EB448F101C}" type="pres">
      <dgm:prSet presAssocID="{477EB9DF-6609-4AC9-B37B-165B13BF099A}" presName="sibTrans" presStyleCnt="0"/>
      <dgm:spPr/>
    </dgm:pt>
    <dgm:pt modelId="{D5C096AA-1B23-4822-83BB-617468335291}" type="pres">
      <dgm:prSet presAssocID="{3CD3B3B4-E006-4642-AB70-D565B43015E7}" presName="compNode" presStyleCnt="0"/>
      <dgm:spPr/>
    </dgm:pt>
    <dgm:pt modelId="{704FFE2B-751B-4F2A-BB6C-E81D99CB8095}" type="pres">
      <dgm:prSet presAssocID="{3CD3B3B4-E006-4642-AB70-D565B43015E7}" presName="iconBgRect" presStyleLbl="bgShp" presStyleIdx="1" presStyleCnt="4"/>
      <dgm:spPr/>
    </dgm:pt>
    <dgm:pt modelId="{30C32040-1E2C-4863-8373-F593464962CA}" type="pres">
      <dgm:prSet presAssocID="{3CD3B3B4-E006-4642-AB70-D565B43015E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DAFB01C5-37B8-45E5-ABD0-2F9EB3FEC9B3}" type="pres">
      <dgm:prSet presAssocID="{3CD3B3B4-E006-4642-AB70-D565B43015E7}" presName="spaceRect" presStyleCnt="0"/>
      <dgm:spPr/>
    </dgm:pt>
    <dgm:pt modelId="{CEC4DAC0-68B4-4CD7-BF9A-A04E0ABC1471}" type="pres">
      <dgm:prSet presAssocID="{3CD3B3B4-E006-4642-AB70-D565B43015E7}" presName="textRect" presStyleLbl="revTx" presStyleIdx="1" presStyleCnt="4">
        <dgm:presLayoutVars>
          <dgm:chMax val="1"/>
          <dgm:chPref val="1"/>
        </dgm:presLayoutVars>
      </dgm:prSet>
      <dgm:spPr/>
    </dgm:pt>
    <dgm:pt modelId="{913C9D13-04D3-4B76-B227-CE56E3A6CD1D}" type="pres">
      <dgm:prSet presAssocID="{4A45A1D0-6AAE-4A5C-AC96-657C9DC17D69}" presName="sibTrans" presStyleCnt="0"/>
      <dgm:spPr/>
    </dgm:pt>
    <dgm:pt modelId="{7FD8AEEC-9403-48BF-BC58-E5C06DA00495}" type="pres">
      <dgm:prSet presAssocID="{0161A4A3-CA5D-40C0-86AB-EC319314D08C}" presName="compNode" presStyleCnt="0"/>
      <dgm:spPr/>
    </dgm:pt>
    <dgm:pt modelId="{499AA926-B1AE-4352-A392-A905AE864C61}" type="pres">
      <dgm:prSet presAssocID="{0161A4A3-CA5D-40C0-86AB-EC319314D08C}" presName="iconBgRect" presStyleLbl="bgShp" presStyleIdx="2" presStyleCnt="4"/>
      <dgm:spPr/>
    </dgm:pt>
    <dgm:pt modelId="{D5C9A8B7-1C21-49B4-8C96-6CE2D0E9C0D8}" type="pres">
      <dgm:prSet presAssocID="{0161A4A3-CA5D-40C0-86AB-EC319314D08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4C834E8-1289-4949-B324-4727D8B85D69}" type="pres">
      <dgm:prSet presAssocID="{0161A4A3-CA5D-40C0-86AB-EC319314D08C}" presName="spaceRect" presStyleCnt="0"/>
      <dgm:spPr/>
    </dgm:pt>
    <dgm:pt modelId="{1C305DE8-6AA5-4ECF-9EFD-3F15537C0D11}" type="pres">
      <dgm:prSet presAssocID="{0161A4A3-CA5D-40C0-86AB-EC319314D08C}" presName="textRect" presStyleLbl="revTx" presStyleIdx="2" presStyleCnt="4">
        <dgm:presLayoutVars>
          <dgm:chMax val="1"/>
          <dgm:chPref val="1"/>
        </dgm:presLayoutVars>
      </dgm:prSet>
      <dgm:spPr/>
    </dgm:pt>
    <dgm:pt modelId="{B062D7DD-693C-4431-B1EC-20EB9EE279A9}" type="pres">
      <dgm:prSet presAssocID="{595BDBBF-CB66-4297-AD0C-4ABDD878F9C4}" presName="sibTrans" presStyleCnt="0"/>
      <dgm:spPr/>
    </dgm:pt>
    <dgm:pt modelId="{C3675226-92CB-4220-BC22-E35DFB8DCDB7}" type="pres">
      <dgm:prSet presAssocID="{C9A00371-EDE6-4145-8392-EC5256296F9E}" presName="compNode" presStyleCnt="0"/>
      <dgm:spPr/>
    </dgm:pt>
    <dgm:pt modelId="{B4D450EE-502C-4510-9DB0-F07183F9642F}" type="pres">
      <dgm:prSet presAssocID="{C9A00371-EDE6-4145-8392-EC5256296F9E}" presName="iconBgRect" presStyleLbl="bgShp" presStyleIdx="3" presStyleCnt="4"/>
      <dgm:spPr/>
    </dgm:pt>
    <dgm:pt modelId="{D01704B9-531D-4FD1-8EA4-7CE839062D8A}" type="pres">
      <dgm:prSet presAssocID="{C9A00371-EDE6-4145-8392-EC5256296F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6617D56B-D5F4-4197-8926-58A3935989A7}" type="pres">
      <dgm:prSet presAssocID="{C9A00371-EDE6-4145-8392-EC5256296F9E}" presName="spaceRect" presStyleCnt="0"/>
      <dgm:spPr/>
    </dgm:pt>
    <dgm:pt modelId="{F87F8E57-28D4-411B-A720-C18EF9036D6C}" type="pres">
      <dgm:prSet presAssocID="{C9A00371-EDE6-4145-8392-EC5256296F9E}" presName="textRect" presStyleLbl="revTx" presStyleIdx="3" presStyleCnt="4">
        <dgm:presLayoutVars>
          <dgm:chMax val="1"/>
          <dgm:chPref val="1"/>
        </dgm:presLayoutVars>
      </dgm:prSet>
      <dgm:spPr/>
    </dgm:pt>
  </dgm:ptLst>
  <dgm:cxnLst>
    <dgm:cxn modelId="{DF7C1610-A3CD-44FB-9F09-002B1DAF87F3}" type="presOf" srcId="{C9A00371-EDE6-4145-8392-EC5256296F9E}" destId="{F87F8E57-28D4-411B-A720-C18EF9036D6C}" srcOrd="0" destOrd="0" presId="urn:microsoft.com/office/officeart/2018/5/layout/IconCircleLabelList"/>
    <dgm:cxn modelId="{1C737221-30B3-4856-AB47-3549F5B503C0}" srcId="{8CD3F0F8-98BA-477B-90CE-5D9D46EA1999}" destId="{0161A4A3-CA5D-40C0-86AB-EC319314D08C}" srcOrd="2" destOrd="0" parTransId="{FDF15CAB-FAC2-4F47-A911-730FF5BC300D}" sibTransId="{595BDBBF-CB66-4297-AD0C-4ABDD878F9C4}"/>
    <dgm:cxn modelId="{81D76760-57F1-4544-939A-E27AE9981E49}" srcId="{8CD3F0F8-98BA-477B-90CE-5D9D46EA1999}" destId="{B8D8947A-9345-44CF-AFA1-CE5D9B6AD364}" srcOrd="0" destOrd="0" parTransId="{A37A58FE-BC25-49BF-82BF-051D5AB28543}" sibTransId="{477EB9DF-6609-4AC9-B37B-165B13BF099A}"/>
    <dgm:cxn modelId="{6E951F55-394E-433D-83BF-F77D599887EA}" type="presOf" srcId="{0161A4A3-CA5D-40C0-86AB-EC319314D08C}" destId="{1C305DE8-6AA5-4ECF-9EFD-3F15537C0D11}" srcOrd="0" destOrd="0" presId="urn:microsoft.com/office/officeart/2018/5/layout/IconCircleLabelList"/>
    <dgm:cxn modelId="{C127D359-EE20-4FC0-9728-8FAA319746BA}" srcId="{8CD3F0F8-98BA-477B-90CE-5D9D46EA1999}" destId="{3CD3B3B4-E006-4642-AB70-D565B43015E7}" srcOrd="1" destOrd="0" parTransId="{8886DDFC-9CD2-45FD-B85D-2176B67E04FE}" sibTransId="{4A45A1D0-6AAE-4A5C-AC96-657C9DC17D69}"/>
    <dgm:cxn modelId="{89EE457E-FC31-4918-BF44-B50598FAB941}" type="presOf" srcId="{3CD3B3B4-E006-4642-AB70-D565B43015E7}" destId="{CEC4DAC0-68B4-4CD7-BF9A-A04E0ABC1471}" srcOrd="0" destOrd="0" presId="urn:microsoft.com/office/officeart/2018/5/layout/IconCircleLabelList"/>
    <dgm:cxn modelId="{2B7C0EBA-9F9C-48CE-B47E-9F780441D8EB}" srcId="{8CD3F0F8-98BA-477B-90CE-5D9D46EA1999}" destId="{C9A00371-EDE6-4145-8392-EC5256296F9E}" srcOrd="3" destOrd="0" parTransId="{08E74B1B-CA99-44E4-A48F-4B7CD348A20D}" sibTransId="{6775B5A7-0B01-4A7D-8A7B-BCF47B676637}"/>
    <dgm:cxn modelId="{BBB7E5C7-269C-494E-9540-2A51BA9F529F}" type="presOf" srcId="{B8D8947A-9345-44CF-AFA1-CE5D9B6AD364}" destId="{6638FCF5-3416-4CEC-AC03-DD270C04207E}" srcOrd="0" destOrd="0" presId="urn:microsoft.com/office/officeart/2018/5/layout/IconCircleLabelList"/>
    <dgm:cxn modelId="{033A90EA-FA64-4AC0-AE16-9C4E42EB097D}" type="presOf" srcId="{8CD3F0F8-98BA-477B-90CE-5D9D46EA1999}" destId="{F216465C-7BEC-43F0-9E45-51C76EC7B51C}" srcOrd="0" destOrd="0" presId="urn:microsoft.com/office/officeart/2018/5/layout/IconCircleLabelList"/>
    <dgm:cxn modelId="{5E835BD6-382B-4216-A149-1B0E16D29394}" type="presParOf" srcId="{F216465C-7BEC-43F0-9E45-51C76EC7B51C}" destId="{7A55757E-E4DB-478F-BBB4-942EB7BDA8C6}" srcOrd="0" destOrd="0" presId="urn:microsoft.com/office/officeart/2018/5/layout/IconCircleLabelList"/>
    <dgm:cxn modelId="{18542BE6-9931-461D-995F-1B9FB294D222}" type="presParOf" srcId="{7A55757E-E4DB-478F-BBB4-942EB7BDA8C6}" destId="{240E4769-81D5-42B8-B4AE-4F4E19CEF0E9}" srcOrd="0" destOrd="0" presId="urn:microsoft.com/office/officeart/2018/5/layout/IconCircleLabelList"/>
    <dgm:cxn modelId="{5A730958-941A-4866-B249-F2218FEAFE70}" type="presParOf" srcId="{7A55757E-E4DB-478F-BBB4-942EB7BDA8C6}" destId="{7831C135-9D42-4658-8DBE-7375BACB7BB1}" srcOrd="1" destOrd="0" presId="urn:microsoft.com/office/officeart/2018/5/layout/IconCircleLabelList"/>
    <dgm:cxn modelId="{7A326252-D66C-46A6-B827-2D946C34E662}" type="presParOf" srcId="{7A55757E-E4DB-478F-BBB4-942EB7BDA8C6}" destId="{9EA0D221-43E2-45CD-A3B5-991716D5BA17}" srcOrd="2" destOrd="0" presId="urn:microsoft.com/office/officeart/2018/5/layout/IconCircleLabelList"/>
    <dgm:cxn modelId="{6E299FEB-5225-4422-92F8-D411AEA89537}" type="presParOf" srcId="{7A55757E-E4DB-478F-BBB4-942EB7BDA8C6}" destId="{6638FCF5-3416-4CEC-AC03-DD270C04207E}" srcOrd="3" destOrd="0" presId="urn:microsoft.com/office/officeart/2018/5/layout/IconCircleLabelList"/>
    <dgm:cxn modelId="{FD959AD7-71E3-4FFE-8CD0-0C74A1ED3843}" type="presParOf" srcId="{F216465C-7BEC-43F0-9E45-51C76EC7B51C}" destId="{6B97C1C1-1108-48BE-B7F1-41EB448F101C}" srcOrd="1" destOrd="0" presId="urn:microsoft.com/office/officeart/2018/5/layout/IconCircleLabelList"/>
    <dgm:cxn modelId="{91FF27F7-2946-4D95-BA33-29681FEF7240}" type="presParOf" srcId="{F216465C-7BEC-43F0-9E45-51C76EC7B51C}" destId="{D5C096AA-1B23-4822-83BB-617468335291}" srcOrd="2" destOrd="0" presId="urn:microsoft.com/office/officeart/2018/5/layout/IconCircleLabelList"/>
    <dgm:cxn modelId="{03B14E84-B2EA-4646-B5A2-DDAD52667551}" type="presParOf" srcId="{D5C096AA-1B23-4822-83BB-617468335291}" destId="{704FFE2B-751B-4F2A-BB6C-E81D99CB8095}" srcOrd="0" destOrd="0" presId="urn:microsoft.com/office/officeart/2018/5/layout/IconCircleLabelList"/>
    <dgm:cxn modelId="{BD9D88B2-3C2D-496C-BF86-95CE9791FAA0}" type="presParOf" srcId="{D5C096AA-1B23-4822-83BB-617468335291}" destId="{30C32040-1E2C-4863-8373-F593464962CA}" srcOrd="1" destOrd="0" presId="urn:microsoft.com/office/officeart/2018/5/layout/IconCircleLabelList"/>
    <dgm:cxn modelId="{4E686B49-370A-43BA-AEB0-9EB10FF7B8AB}" type="presParOf" srcId="{D5C096AA-1B23-4822-83BB-617468335291}" destId="{DAFB01C5-37B8-45E5-ABD0-2F9EB3FEC9B3}" srcOrd="2" destOrd="0" presId="urn:microsoft.com/office/officeart/2018/5/layout/IconCircleLabelList"/>
    <dgm:cxn modelId="{A75E9514-A89E-4C51-A4FD-E47CB287A878}" type="presParOf" srcId="{D5C096AA-1B23-4822-83BB-617468335291}" destId="{CEC4DAC0-68B4-4CD7-BF9A-A04E0ABC1471}" srcOrd="3" destOrd="0" presId="urn:microsoft.com/office/officeart/2018/5/layout/IconCircleLabelList"/>
    <dgm:cxn modelId="{934CF0EC-9ED7-4473-8559-0AB2F451654D}" type="presParOf" srcId="{F216465C-7BEC-43F0-9E45-51C76EC7B51C}" destId="{913C9D13-04D3-4B76-B227-CE56E3A6CD1D}" srcOrd="3" destOrd="0" presId="urn:microsoft.com/office/officeart/2018/5/layout/IconCircleLabelList"/>
    <dgm:cxn modelId="{18DB0A59-506C-41B8-A22D-D6EDFA48DE7D}" type="presParOf" srcId="{F216465C-7BEC-43F0-9E45-51C76EC7B51C}" destId="{7FD8AEEC-9403-48BF-BC58-E5C06DA00495}" srcOrd="4" destOrd="0" presId="urn:microsoft.com/office/officeart/2018/5/layout/IconCircleLabelList"/>
    <dgm:cxn modelId="{B184A49F-0CF9-4F70-AD8A-B993433607B9}" type="presParOf" srcId="{7FD8AEEC-9403-48BF-BC58-E5C06DA00495}" destId="{499AA926-B1AE-4352-A392-A905AE864C61}" srcOrd="0" destOrd="0" presId="urn:microsoft.com/office/officeart/2018/5/layout/IconCircleLabelList"/>
    <dgm:cxn modelId="{3AB914B8-F7AB-4C96-9D62-DE36CFDB4FFB}" type="presParOf" srcId="{7FD8AEEC-9403-48BF-BC58-E5C06DA00495}" destId="{D5C9A8B7-1C21-49B4-8C96-6CE2D0E9C0D8}" srcOrd="1" destOrd="0" presId="urn:microsoft.com/office/officeart/2018/5/layout/IconCircleLabelList"/>
    <dgm:cxn modelId="{F9DE3D01-F51F-43C7-ABAC-7CC6AA3D105D}" type="presParOf" srcId="{7FD8AEEC-9403-48BF-BC58-E5C06DA00495}" destId="{C4C834E8-1289-4949-B324-4727D8B85D69}" srcOrd="2" destOrd="0" presId="urn:microsoft.com/office/officeart/2018/5/layout/IconCircleLabelList"/>
    <dgm:cxn modelId="{5BA20E00-3AD4-473F-AC9E-EF8B363FC515}" type="presParOf" srcId="{7FD8AEEC-9403-48BF-BC58-E5C06DA00495}" destId="{1C305DE8-6AA5-4ECF-9EFD-3F15537C0D11}" srcOrd="3" destOrd="0" presId="urn:microsoft.com/office/officeart/2018/5/layout/IconCircleLabelList"/>
    <dgm:cxn modelId="{48D13C2B-E3E8-4A45-8595-541B77868EE9}" type="presParOf" srcId="{F216465C-7BEC-43F0-9E45-51C76EC7B51C}" destId="{B062D7DD-693C-4431-B1EC-20EB9EE279A9}" srcOrd="5" destOrd="0" presId="urn:microsoft.com/office/officeart/2018/5/layout/IconCircleLabelList"/>
    <dgm:cxn modelId="{C6EDC877-52A0-4723-8B91-3E4773C83F8D}" type="presParOf" srcId="{F216465C-7BEC-43F0-9E45-51C76EC7B51C}" destId="{C3675226-92CB-4220-BC22-E35DFB8DCDB7}" srcOrd="6" destOrd="0" presId="urn:microsoft.com/office/officeart/2018/5/layout/IconCircleLabelList"/>
    <dgm:cxn modelId="{8E708F69-3939-4A23-B127-094722F08FD9}" type="presParOf" srcId="{C3675226-92CB-4220-BC22-E35DFB8DCDB7}" destId="{B4D450EE-502C-4510-9DB0-F07183F9642F}" srcOrd="0" destOrd="0" presId="urn:microsoft.com/office/officeart/2018/5/layout/IconCircleLabelList"/>
    <dgm:cxn modelId="{A5926058-F365-43B8-B147-DE8C5AC47297}" type="presParOf" srcId="{C3675226-92CB-4220-BC22-E35DFB8DCDB7}" destId="{D01704B9-531D-4FD1-8EA4-7CE839062D8A}" srcOrd="1" destOrd="0" presId="urn:microsoft.com/office/officeart/2018/5/layout/IconCircleLabelList"/>
    <dgm:cxn modelId="{8A5A2162-C868-4A15-B7B2-4BC52CA7F49B}" type="presParOf" srcId="{C3675226-92CB-4220-BC22-E35DFB8DCDB7}" destId="{6617D56B-D5F4-4197-8926-58A3935989A7}" srcOrd="2" destOrd="0" presId="urn:microsoft.com/office/officeart/2018/5/layout/IconCircleLabelList"/>
    <dgm:cxn modelId="{45B2EAAD-AD73-4936-870A-C49BA1D9B53C}" type="presParOf" srcId="{C3675226-92CB-4220-BC22-E35DFB8DCDB7}" destId="{F87F8E57-28D4-411B-A720-C18EF9036D6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87F2F2-05C2-4427-A56C-C35FAA7565A6}"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622C870-8828-4537-A27F-9884FA29D3E1}">
      <dgm:prSet/>
      <dgm:spPr/>
      <dgm:t>
        <a:bodyPr/>
        <a:lstStyle/>
        <a:p>
          <a:r>
            <a:rPr lang="en-US" dirty="0"/>
            <a:t>Search results based on free text</a:t>
          </a:r>
        </a:p>
      </dgm:t>
    </dgm:pt>
    <dgm:pt modelId="{94F089DB-F582-459F-B424-E9EC6FA6740C}" type="parTrans" cxnId="{D657116C-9561-4C42-ACEA-C1D9672B5012}">
      <dgm:prSet/>
      <dgm:spPr/>
      <dgm:t>
        <a:bodyPr/>
        <a:lstStyle/>
        <a:p>
          <a:endParaRPr lang="en-US"/>
        </a:p>
      </dgm:t>
    </dgm:pt>
    <dgm:pt modelId="{1C9B8986-950C-41AC-98B3-D8CC532093D1}" type="sibTrans" cxnId="{D657116C-9561-4C42-ACEA-C1D9672B5012}">
      <dgm:prSet/>
      <dgm:spPr/>
      <dgm:t>
        <a:bodyPr/>
        <a:lstStyle/>
        <a:p>
          <a:endParaRPr lang="en-US"/>
        </a:p>
      </dgm:t>
    </dgm:pt>
    <dgm:pt modelId="{E1ACFD0A-2224-4BAB-8995-DF86823ED5E2}">
      <dgm:prSet/>
      <dgm:spPr/>
      <dgm:t>
        <a:bodyPr/>
        <a:lstStyle/>
        <a:p>
          <a:r>
            <a:rPr lang="en-US" dirty="0"/>
            <a:t>Mapping of search results to products available in the inventory.</a:t>
          </a:r>
        </a:p>
      </dgm:t>
    </dgm:pt>
    <dgm:pt modelId="{BE51EE27-85FD-4596-B817-A4F604F8D637}" type="parTrans" cxnId="{873E1027-E3BB-410A-86A9-14850A0E80F1}">
      <dgm:prSet/>
      <dgm:spPr/>
      <dgm:t>
        <a:bodyPr/>
        <a:lstStyle/>
        <a:p>
          <a:endParaRPr lang="en-US"/>
        </a:p>
      </dgm:t>
    </dgm:pt>
    <dgm:pt modelId="{374E7358-FA69-4431-BB55-6D813FC5C1FD}" type="sibTrans" cxnId="{873E1027-E3BB-410A-86A9-14850A0E80F1}">
      <dgm:prSet/>
      <dgm:spPr/>
      <dgm:t>
        <a:bodyPr/>
        <a:lstStyle/>
        <a:p>
          <a:endParaRPr lang="en-US"/>
        </a:p>
      </dgm:t>
    </dgm:pt>
    <dgm:pt modelId="{760F7598-D915-409A-8FCF-95C2615995DB}">
      <dgm:prSet/>
      <dgm:spPr/>
      <dgm:t>
        <a:bodyPr/>
        <a:lstStyle/>
        <a:p>
          <a:r>
            <a:rPr lang="en-US"/>
            <a:t>Personalised search recommendations</a:t>
          </a:r>
        </a:p>
      </dgm:t>
    </dgm:pt>
    <dgm:pt modelId="{556304B5-FFFE-464F-9D7A-13D18783D0C6}" type="parTrans" cxnId="{15ADAD10-14DF-41C3-AD6D-5018F8E1E3BA}">
      <dgm:prSet/>
      <dgm:spPr/>
      <dgm:t>
        <a:bodyPr/>
        <a:lstStyle/>
        <a:p>
          <a:endParaRPr lang="en-US"/>
        </a:p>
      </dgm:t>
    </dgm:pt>
    <dgm:pt modelId="{5E01E6B3-242A-49EA-8EF2-CDEE88EFA147}" type="sibTrans" cxnId="{15ADAD10-14DF-41C3-AD6D-5018F8E1E3BA}">
      <dgm:prSet/>
      <dgm:spPr/>
      <dgm:t>
        <a:bodyPr/>
        <a:lstStyle/>
        <a:p>
          <a:endParaRPr lang="en-US"/>
        </a:p>
      </dgm:t>
    </dgm:pt>
    <dgm:pt modelId="{20466A9E-FB1F-4A2F-AEF6-A8E820B6D7D3}">
      <dgm:prSet/>
      <dgm:spPr/>
      <dgm:t>
        <a:bodyPr/>
        <a:lstStyle/>
        <a:p>
          <a:r>
            <a:rPr lang="en-US" dirty="0"/>
            <a:t>Customer insights for E-commerce platforms</a:t>
          </a:r>
        </a:p>
      </dgm:t>
    </dgm:pt>
    <dgm:pt modelId="{4B0306F3-1E04-442A-AC37-DF9F0E4E6AD0}" type="parTrans" cxnId="{3A310913-AA40-4E5B-8359-0CCB2685059A}">
      <dgm:prSet/>
      <dgm:spPr/>
      <dgm:t>
        <a:bodyPr/>
        <a:lstStyle/>
        <a:p>
          <a:endParaRPr lang="en-US"/>
        </a:p>
      </dgm:t>
    </dgm:pt>
    <dgm:pt modelId="{657A7940-A99D-40AF-B8E4-D85E17EC8A5F}" type="sibTrans" cxnId="{3A310913-AA40-4E5B-8359-0CCB2685059A}">
      <dgm:prSet/>
      <dgm:spPr/>
      <dgm:t>
        <a:bodyPr/>
        <a:lstStyle/>
        <a:p>
          <a:endParaRPr lang="en-US"/>
        </a:p>
      </dgm:t>
    </dgm:pt>
    <dgm:pt modelId="{3C252E82-AEC4-4B26-8DA6-7F628417E0D2}" type="pres">
      <dgm:prSet presAssocID="{4F87F2F2-05C2-4427-A56C-C35FAA7565A6}" presName="root" presStyleCnt="0">
        <dgm:presLayoutVars>
          <dgm:dir/>
          <dgm:resizeHandles val="exact"/>
        </dgm:presLayoutVars>
      </dgm:prSet>
      <dgm:spPr/>
    </dgm:pt>
    <dgm:pt modelId="{C7AEC88F-B97E-4388-89DA-CC9B2043448E}" type="pres">
      <dgm:prSet presAssocID="{1622C870-8828-4537-A27F-9884FA29D3E1}" presName="compNode" presStyleCnt="0"/>
      <dgm:spPr/>
    </dgm:pt>
    <dgm:pt modelId="{994D9DBF-F058-4D39-97FE-FF3AFC80B967}" type="pres">
      <dgm:prSet presAssocID="{1622C870-8828-4537-A27F-9884FA29D3E1}" presName="bgRect" presStyleLbl="bgShp" presStyleIdx="0" presStyleCnt="4" custLinFactY="-56882" custLinFactNeighborX="-24561" custLinFactNeighborY="-100000"/>
      <dgm:spPr/>
    </dgm:pt>
    <dgm:pt modelId="{07F4E5ED-5F69-4591-9C88-6D9F76B1D941}" type="pres">
      <dgm:prSet presAssocID="{1622C870-8828-4537-A27F-9884FA29D3E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75DB242A-D006-45F5-8B0D-82728CB7F76E}" type="pres">
      <dgm:prSet presAssocID="{1622C870-8828-4537-A27F-9884FA29D3E1}" presName="spaceRect" presStyleCnt="0"/>
      <dgm:spPr/>
    </dgm:pt>
    <dgm:pt modelId="{F0B6BDE8-C45A-41AE-A51F-487D7DB8E56F}" type="pres">
      <dgm:prSet presAssocID="{1622C870-8828-4537-A27F-9884FA29D3E1}" presName="parTx" presStyleLbl="revTx" presStyleIdx="0" presStyleCnt="4">
        <dgm:presLayoutVars>
          <dgm:chMax val="0"/>
          <dgm:chPref val="0"/>
        </dgm:presLayoutVars>
      </dgm:prSet>
      <dgm:spPr/>
    </dgm:pt>
    <dgm:pt modelId="{9C306CFE-F5E1-4D5E-A97A-28BCB762B575}" type="pres">
      <dgm:prSet presAssocID="{1C9B8986-950C-41AC-98B3-D8CC532093D1}" presName="sibTrans" presStyleCnt="0"/>
      <dgm:spPr/>
    </dgm:pt>
    <dgm:pt modelId="{7D833494-0246-49BF-A033-B0F34BC18277}" type="pres">
      <dgm:prSet presAssocID="{E1ACFD0A-2224-4BAB-8995-DF86823ED5E2}" presName="compNode" presStyleCnt="0"/>
      <dgm:spPr/>
    </dgm:pt>
    <dgm:pt modelId="{790DA542-CF7E-42A6-9754-8247796D39D5}" type="pres">
      <dgm:prSet presAssocID="{E1ACFD0A-2224-4BAB-8995-DF86823ED5E2}" presName="bgRect" presStyleLbl="bgShp" presStyleIdx="1" presStyleCnt="4"/>
      <dgm:spPr/>
    </dgm:pt>
    <dgm:pt modelId="{AE9ADB0A-C467-4956-B763-D707B4287799}" type="pres">
      <dgm:prSet presAssocID="{E1ACFD0A-2224-4BAB-8995-DF86823ED5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cart"/>
        </a:ext>
      </dgm:extLst>
    </dgm:pt>
    <dgm:pt modelId="{734029F9-5E5A-4C17-BFC7-65137D641A94}" type="pres">
      <dgm:prSet presAssocID="{E1ACFD0A-2224-4BAB-8995-DF86823ED5E2}" presName="spaceRect" presStyleCnt="0"/>
      <dgm:spPr/>
    </dgm:pt>
    <dgm:pt modelId="{71111481-C761-4937-920A-FD741328C38E}" type="pres">
      <dgm:prSet presAssocID="{E1ACFD0A-2224-4BAB-8995-DF86823ED5E2}" presName="parTx" presStyleLbl="revTx" presStyleIdx="1" presStyleCnt="4">
        <dgm:presLayoutVars>
          <dgm:chMax val="0"/>
          <dgm:chPref val="0"/>
        </dgm:presLayoutVars>
      </dgm:prSet>
      <dgm:spPr/>
    </dgm:pt>
    <dgm:pt modelId="{FCD20C80-3C37-4EF0-980E-854A22AC527A}" type="pres">
      <dgm:prSet presAssocID="{374E7358-FA69-4431-BB55-6D813FC5C1FD}" presName="sibTrans" presStyleCnt="0"/>
      <dgm:spPr/>
    </dgm:pt>
    <dgm:pt modelId="{6B52C7C5-A5CD-44E9-B3BF-2A9E46B81276}" type="pres">
      <dgm:prSet presAssocID="{760F7598-D915-409A-8FCF-95C2615995DB}" presName="compNode" presStyleCnt="0"/>
      <dgm:spPr/>
    </dgm:pt>
    <dgm:pt modelId="{B548C605-ACA8-4C40-AADF-9EBA9225A225}" type="pres">
      <dgm:prSet presAssocID="{760F7598-D915-409A-8FCF-95C2615995DB}" presName="bgRect" presStyleLbl="bgShp" presStyleIdx="2" presStyleCnt="4"/>
      <dgm:spPr/>
    </dgm:pt>
    <dgm:pt modelId="{FC202576-AFAC-40AA-B0DF-6F9ACF395D9A}" type="pres">
      <dgm:prSet presAssocID="{760F7598-D915-409A-8FCF-95C2615995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951D7B5-5DCD-48DB-94E0-B12890534097}" type="pres">
      <dgm:prSet presAssocID="{760F7598-D915-409A-8FCF-95C2615995DB}" presName="spaceRect" presStyleCnt="0"/>
      <dgm:spPr/>
    </dgm:pt>
    <dgm:pt modelId="{0AA02C1D-FD6C-44BA-8182-42F5A5749E83}" type="pres">
      <dgm:prSet presAssocID="{760F7598-D915-409A-8FCF-95C2615995DB}" presName="parTx" presStyleLbl="revTx" presStyleIdx="2" presStyleCnt="4">
        <dgm:presLayoutVars>
          <dgm:chMax val="0"/>
          <dgm:chPref val="0"/>
        </dgm:presLayoutVars>
      </dgm:prSet>
      <dgm:spPr/>
    </dgm:pt>
    <dgm:pt modelId="{5ABD1157-A6EC-4CB7-BFA2-20CF6F1557C2}" type="pres">
      <dgm:prSet presAssocID="{5E01E6B3-242A-49EA-8EF2-CDEE88EFA147}" presName="sibTrans" presStyleCnt="0"/>
      <dgm:spPr/>
    </dgm:pt>
    <dgm:pt modelId="{9D5A2A05-CF1A-4B8F-B23C-A66D9A36A2B2}" type="pres">
      <dgm:prSet presAssocID="{20466A9E-FB1F-4A2F-AEF6-A8E820B6D7D3}" presName="compNode" presStyleCnt="0"/>
      <dgm:spPr/>
    </dgm:pt>
    <dgm:pt modelId="{AE2077C4-815A-4AA4-BB77-0976A79CAF91}" type="pres">
      <dgm:prSet presAssocID="{20466A9E-FB1F-4A2F-AEF6-A8E820B6D7D3}" presName="bgRect" presStyleLbl="bgShp" presStyleIdx="3" presStyleCnt="4"/>
      <dgm:spPr/>
    </dgm:pt>
    <dgm:pt modelId="{9297EE4C-ADB5-471B-9921-2C590CB5410E}" type="pres">
      <dgm:prSet presAssocID="{20466A9E-FB1F-4A2F-AEF6-A8E820B6D7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5F32F98E-919E-4057-9BD8-3C9A1504138B}" type="pres">
      <dgm:prSet presAssocID="{20466A9E-FB1F-4A2F-AEF6-A8E820B6D7D3}" presName="spaceRect" presStyleCnt="0"/>
      <dgm:spPr/>
    </dgm:pt>
    <dgm:pt modelId="{F62C01C9-37A0-4B5B-8FF7-37BB906D0B86}" type="pres">
      <dgm:prSet presAssocID="{20466A9E-FB1F-4A2F-AEF6-A8E820B6D7D3}" presName="parTx" presStyleLbl="revTx" presStyleIdx="3" presStyleCnt="4">
        <dgm:presLayoutVars>
          <dgm:chMax val="0"/>
          <dgm:chPref val="0"/>
        </dgm:presLayoutVars>
      </dgm:prSet>
      <dgm:spPr/>
    </dgm:pt>
  </dgm:ptLst>
  <dgm:cxnLst>
    <dgm:cxn modelId="{E72F6A03-62DE-40DB-A4E4-50BE4BAD9519}" type="presOf" srcId="{20466A9E-FB1F-4A2F-AEF6-A8E820B6D7D3}" destId="{F62C01C9-37A0-4B5B-8FF7-37BB906D0B86}" srcOrd="0" destOrd="0" presId="urn:microsoft.com/office/officeart/2018/2/layout/IconVerticalSolidList"/>
    <dgm:cxn modelId="{15ADAD10-14DF-41C3-AD6D-5018F8E1E3BA}" srcId="{4F87F2F2-05C2-4427-A56C-C35FAA7565A6}" destId="{760F7598-D915-409A-8FCF-95C2615995DB}" srcOrd="2" destOrd="0" parTransId="{556304B5-FFFE-464F-9D7A-13D18783D0C6}" sibTransId="{5E01E6B3-242A-49EA-8EF2-CDEE88EFA147}"/>
    <dgm:cxn modelId="{3A310913-AA40-4E5B-8359-0CCB2685059A}" srcId="{4F87F2F2-05C2-4427-A56C-C35FAA7565A6}" destId="{20466A9E-FB1F-4A2F-AEF6-A8E820B6D7D3}" srcOrd="3" destOrd="0" parTransId="{4B0306F3-1E04-442A-AC37-DF9F0E4E6AD0}" sibTransId="{657A7940-A99D-40AF-B8E4-D85E17EC8A5F}"/>
    <dgm:cxn modelId="{873E1027-E3BB-410A-86A9-14850A0E80F1}" srcId="{4F87F2F2-05C2-4427-A56C-C35FAA7565A6}" destId="{E1ACFD0A-2224-4BAB-8995-DF86823ED5E2}" srcOrd="1" destOrd="0" parTransId="{BE51EE27-85FD-4596-B817-A4F604F8D637}" sibTransId="{374E7358-FA69-4431-BB55-6D813FC5C1FD}"/>
    <dgm:cxn modelId="{AEDF9349-8E2B-47C6-A797-8A3B7B77A9B4}" type="presOf" srcId="{1622C870-8828-4537-A27F-9884FA29D3E1}" destId="{F0B6BDE8-C45A-41AE-A51F-487D7DB8E56F}" srcOrd="0" destOrd="0" presId="urn:microsoft.com/office/officeart/2018/2/layout/IconVerticalSolidList"/>
    <dgm:cxn modelId="{D657116C-9561-4C42-ACEA-C1D9672B5012}" srcId="{4F87F2F2-05C2-4427-A56C-C35FAA7565A6}" destId="{1622C870-8828-4537-A27F-9884FA29D3E1}" srcOrd="0" destOrd="0" parTransId="{94F089DB-F582-459F-B424-E9EC6FA6740C}" sibTransId="{1C9B8986-950C-41AC-98B3-D8CC532093D1}"/>
    <dgm:cxn modelId="{62C90E96-9BB1-4531-ADFB-C9F8E774C8FE}" type="presOf" srcId="{E1ACFD0A-2224-4BAB-8995-DF86823ED5E2}" destId="{71111481-C761-4937-920A-FD741328C38E}" srcOrd="0" destOrd="0" presId="urn:microsoft.com/office/officeart/2018/2/layout/IconVerticalSolidList"/>
    <dgm:cxn modelId="{401F9BA5-7526-468D-BB6F-82FAEBA8E919}" type="presOf" srcId="{760F7598-D915-409A-8FCF-95C2615995DB}" destId="{0AA02C1D-FD6C-44BA-8182-42F5A5749E83}" srcOrd="0" destOrd="0" presId="urn:microsoft.com/office/officeart/2018/2/layout/IconVerticalSolidList"/>
    <dgm:cxn modelId="{492694FF-E8EB-4E2C-B7AF-954754210758}" type="presOf" srcId="{4F87F2F2-05C2-4427-A56C-C35FAA7565A6}" destId="{3C252E82-AEC4-4B26-8DA6-7F628417E0D2}" srcOrd="0" destOrd="0" presId="urn:microsoft.com/office/officeart/2018/2/layout/IconVerticalSolidList"/>
    <dgm:cxn modelId="{32EF34A0-F2AE-4E19-8843-4C3DC9263E1A}" type="presParOf" srcId="{3C252E82-AEC4-4B26-8DA6-7F628417E0D2}" destId="{C7AEC88F-B97E-4388-89DA-CC9B2043448E}" srcOrd="0" destOrd="0" presId="urn:microsoft.com/office/officeart/2018/2/layout/IconVerticalSolidList"/>
    <dgm:cxn modelId="{CDDFA7BB-EA39-4A7C-82B1-5E245B4761E5}" type="presParOf" srcId="{C7AEC88F-B97E-4388-89DA-CC9B2043448E}" destId="{994D9DBF-F058-4D39-97FE-FF3AFC80B967}" srcOrd="0" destOrd="0" presId="urn:microsoft.com/office/officeart/2018/2/layout/IconVerticalSolidList"/>
    <dgm:cxn modelId="{9DB87A55-355B-4235-8E01-1A1DF95A3F4A}" type="presParOf" srcId="{C7AEC88F-B97E-4388-89DA-CC9B2043448E}" destId="{07F4E5ED-5F69-4591-9C88-6D9F76B1D941}" srcOrd="1" destOrd="0" presId="urn:microsoft.com/office/officeart/2018/2/layout/IconVerticalSolidList"/>
    <dgm:cxn modelId="{05AB069B-AB85-47D5-8710-9D3B65337D69}" type="presParOf" srcId="{C7AEC88F-B97E-4388-89DA-CC9B2043448E}" destId="{75DB242A-D006-45F5-8B0D-82728CB7F76E}" srcOrd="2" destOrd="0" presId="urn:microsoft.com/office/officeart/2018/2/layout/IconVerticalSolidList"/>
    <dgm:cxn modelId="{CFF762ED-BE83-4E6A-8D94-A4C5149EF367}" type="presParOf" srcId="{C7AEC88F-B97E-4388-89DA-CC9B2043448E}" destId="{F0B6BDE8-C45A-41AE-A51F-487D7DB8E56F}" srcOrd="3" destOrd="0" presId="urn:microsoft.com/office/officeart/2018/2/layout/IconVerticalSolidList"/>
    <dgm:cxn modelId="{C25E023F-166B-4149-ACDA-99BE3C1B0028}" type="presParOf" srcId="{3C252E82-AEC4-4B26-8DA6-7F628417E0D2}" destId="{9C306CFE-F5E1-4D5E-A97A-28BCB762B575}" srcOrd="1" destOrd="0" presId="urn:microsoft.com/office/officeart/2018/2/layout/IconVerticalSolidList"/>
    <dgm:cxn modelId="{016BE96B-84C3-4027-B5A5-5EA06CC38B58}" type="presParOf" srcId="{3C252E82-AEC4-4B26-8DA6-7F628417E0D2}" destId="{7D833494-0246-49BF-A033-B0F34BC18277}" srcOrd="2" destOrd="0" presId="urn:microsoft.com/office/officeart/2018/2/layout/IconVerticalSolidList"/>
    <dgm:cxn modelId="{906F6800-B53D-479C-A506-7187AE54DF52}" type="presParOf" srcId="{7D833494-0246-49BF-A033-B0F34BC18277}" destId="{790DA542-CF7E-42A6-9754-8247796D39D5}" srcOrd="0" destOrd="0" presId="urn:microsoft.com/office/officeart/2018/2/layout/IconVerticalSolidList"/>
    <dgm:cxn modelId="{70B5D335-4CC3-4FD9-83E2-1B607C2AA601}" type="presParOf" srcId="{7D833494-0246-49BF-A033-B0F34BC18277}" destId="{AE9ADB0A-C467-4956-B763-D707B4287799}" srcOrd="1" destOrd="0" presId="urn:microsoft.com/office/officeart/2018/2/layout/IconVerticalSolidList"/>
    <dgm:cxn modelId="{8AB0CD5A-9EC3-4727-9D9B-EE903F1B2A8E}" type="presParOf" srcId="{7D833494-0246-49BF-A033-B0F34BC18277}" destId="{734029F9-5E5A-4C17-BFC7-65137D641A94}" srcOrd="2" destOrd="0" presId="urn:microsoft.com/office/officeart/2018/2/layout/IconVerticalSolidList"/>
    <dgm:cxn modelId="{D4A47E4A-ECC4-4805-9A6A-40CFEF0C47D5}" type="presParOf" srcId="{7D833494-0246-49BF-A033-B0F34BC18277}" destId="{71111481-C761-4937-920A-FD741328C38E}" srcOrd="3" destOrd="0" presId="urn:microsoft.com/office/officeart/2018/2/layout/IconVerticalSolidList"/>
    <dgm:cxn modelId="{D50C4B21-A336-4B85-B6A2-F444A96DDEF1}" type="presParOf" srcId="{3C252E82-AEC4-4B26-8DA6-7F628417E0D2}" destId="{FCD20C80-3C37-4EF0-980E-854A22AC527A}" srcOrd="3" destOrd="0" presId="urn:microsoft.com/office/officeart/2018/2/layout/IconVerticalSolidList"/>
    <dgm:cxn modelId="{B8D183BB-8EF7-48FE-8494-309D737CC49E}" type="presParOf" srcId="{3C252E82-AEC4-4B26-8DA6-7F628417E0D2}" destId="{6B52C7C5-A5CD-44E9-B3BF-2A9E46B81276}" srcOrd="4" destOrd="0" presId="urn:microsoft.com/office/officeart/2018/2/layout/IconVerticalSolidList"/>
    <dgm:cxn modelId="{37CDD0D9-CBC9-4534-A591-7A6F26074B83}" type="presParOf" srcId="{6B52C7C5-A5CD-44E9-B3BF-2A9E46B81276}" destId="{B548C605-ACA8-4C40-AADF-9EBA9225A225}" srcOrd="0" destOrd="0" presId="urn:microsoft.com/office/officeart/2018/2/layout/IconVerticalSolidList"/>
    <dgm:cxn modelId="{D6764627-3562-4653-861B-3C33A841C3F0}" type="presParOf" srcId="{6B52C7C5-A5CD-44E9-B3BF-2A9E46B81276}" destId="{FC202576-AFAC-40AA-B0DF-6F9ACF395D9A}" srcOrd="1" destOrd="0" presId="urn:microsoft.com/office/officeart/2018/2/layout/IconVerticalSolidList"/>
    <dgm:cxn modelId="{C5208EAC-551C-4748-A7D9-504B14AD0ADD}" type="presParOf" srcId="{6B52C7C5-A5CD-44E9-B3BF-2A9E46B81276}" destId="{D951D7B5-5DCD-48DB-94E0-B12890534097}" srcOrd="2" destOrd="0" presId="urn:microsoft.com/office/officeart/2018/2/layout/IconVerticalSolidList"/>
    <dgm:cxn modelId="{A305A7E8-632B-48F9-8048-3D6039E6A256}" type="presParOf" srcId="{6B52C7C5-A5CD-44E9-B3BF-2A9E46B81276}" destId="{0AA02C1D-FD6C-44BA-8182-42F5A5749E83}" srcOrd="3" destOrd="0" presId="urn:microsoft.com/office/officeart/2018/2/layout/IconVerticalSolidList"/>
    <dgm:cxn modelId="{0C2CCC36-6B30-439B-8AED-7C06A45462CC}" type="presParOf" srcId="{3C252E82-AEC4-4B26-8DA6-7F628417E0D2}" destId="{5ABD1157-A6EC-4CB7-BFA2-20CF6F1557C2}" srcOrd="5" destOrd="0" presId="urn:microsoft.com/office/officeart/2018/2/layout/IconVerticalSolidList"/>
    <dgm:cxn modelId="{D97EE26F-012A-4C54-9E86-8C08E6EDDDEB}" type="presParOf" srcId="{3C252E82-AEC4-4B26-8DA6-7F628417E0D2}" destId="{9D5A2A05-CF1A-4B8F-B23C-A66D9A36A2B2}" srcOrd="6" destOrd="0" presId="urn:microsoft.com/office/officeart/2018/2/layout/IconVerticalSolidList"/>
    <dgm:cxn modelId="{F104C1CD-A8E8-4CC6-A611-1BBD5215783B}" type="presParOf" srcId="{9D5A2A05-CF1A-4B8F-B23C-A66D9A36A2B2}" destId="{AE2077C4-815A-4AA4-BB77-0976A79CAF91}" srcOrd="0" destOrd="0" presId="urn:microsoft.com/office/officeart/2018/2/layout/IconVerticalSolidList"/>
    <dgm:cxn modelId="{580B988A-90BF-4430-90BE-5074D73C4E4E}" type="presParOf" srcId="{9D5A2A05-CF1A-4B8F-B23C-A66D9A36A2B2}" destId="{9297EE4C-ADB5-471B-9921-2C590CB5410E}" srcOrd="1" destOrd="0" presId="urn:microsoft.com/office/officeart/2018/2/layout/IconVerticalSolidList"/>
    <dgm:cxn modelId="{151B8D39-180C-46BB-91C4-FC9B58D1E86B}" type="presParOf" srcId="{9D5A2A05-CF1A-4B8F-B23C-A66D9A36A2B2}" destId="{5F32F98E-919E-4057-9BD8-3C9A1504138B}" srcOrd="2" destOrd="0" presId="urn:microsoft.com/office/officeart/2018/2/layout/IconVerticalSolidList"/>
    <dgm:cxn modelId="{570145DF-330F-4239-8001-3E1CDC72BB71}" type="presParOf" srcId="{9D5A2A05-CF1A-4B8F-B23C-A66D9A36A2B2}" destId="{F62C01C9-37A0-4B5B-8FF7-37BB906D0B8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1FCB1D-5EA7-47CD-9260-1BADDBF439F4}" type="doc">
      <dgm:prSet loTypeId="urn:microsoft.com/office/officeart/2005/8/layout/list1" loCatId="list" qsTypeId="urn:microsoft.com/office/officeart/2005/8/quickstyle/simple4" qsCatId="simple" csTypeId="urn:microsoft.com/office/officeart/2005/8/colors/accent2_3" csCatId="accent2" phldr="1"/>
      <dgm:spPr/>
      <dgm:t>
        <a:bodyPr/>
        <a:lstStyle/>
        <a:p>
          <a:endParaRPr lang="en-US"/>
        </a:p>
      </dgm:t>
    </dgm:pt>
    <dgm:pt modelId="{75A4EA7B-CC3E-4B84-8E8D-4027F245ED4F}">
      <dgm:prSet custT="1"/>
      <dgm:spPr/>
      <dgm:t>
        <a:bodyPr/>
        <a:lstStyle/>
        <a:p>
          <a:r>
            <a:rPr lang="en-US" sz="2400" b="0" i="0" dirty="0"/>
            <a:t>Part A : Customer </a:t>
          </a:r>
          <a:endParaRPr lang="en-US" sz="2400" dirty="0"/>
        </a:p>
      </dgm:t>
    </dgm:pt>
    <dgm:pt modelId="{DBFF6BC9-D294-417B-9EA6-6B6CBDF84280}" type="parTrans" cxnId="{40DF00E7-3CEE-4D87-9311-E06EDE746350}">
      <dgm:prSet/>
      <dgm:spPr/>
      <dgm:t>
        <a:bodyPr/>
        <a:lstStyle/>
        <a:p>
          <a:endParaRPr lang="en-US"/>
        </a:p>
      </dgm:t>
    </dgm:pt>
    <dgm:pt modelId="{106782CF-EDD7-4D5B-8B32-425428DB0A14}" type="sibTrans" cxnId="{40DF00E7-3CEE-4D87-9311-E06EDE746350}">
      <dgm:prSet/>
      <dgm:spPr/>
      <dgm:t>
        <a:bodyPr/>
        <a:lstStyle/>
        <a:p>
          <a:endParaRPr lang="en-US"/>
        </a:p>
      </dgm:t>
    </dgm:pt>
    <dgm:pt modelId="{A46C7F08-F59C-4BF4-82FC-D3FD76DFB078}">
      <dgm:prSet custT="1"/>
      <dgm:spPr/>
      <dgm:t>
        <a:bodyPr/>
        <a:lstStyle/>
        <a:p>
          <a:r>
            <a:rPr lang="en-US" sz="2400" b="0" i="0" dirty="0"/>
            <a:t>Part B: Retailer</a:t>
          </a:r>
          <a:endParaRPr lang="en-US" sz="2400" dirty="0"/>
        </a:p>
      </dgm:t>
    </dgm:pt>
    <dgm:pt modelId="{4EFDCF6C-663E-4B2A-A655-E4C4A5C24A05}" type="parTrans" cxnId="{C599483F-802C-44F4-8B81-915BB7B22651}">
      <dgm:prSet/>
      <dgm:spPr/>
      <dgm:t>
        <a:bodyPr/>
        <a:lstStyle/>
        <a:p>
          <a:endParaRPr lang="en-US"/>
        </a:p>
      </dgm:t>
    </dgm:pt>
    <dgm:pt modelId="{5D8552C8-0400-4AA8-8DCC-9E31BB726843}" type="sibTrans" cxnId="{C599483F-802C-44F4-8B81-915BB7B22651}">
      <dgm:prSet/>
      <dgm:spPr/>
      <dgm:t>
        <a:bodyPr/>
        <a:lstStyle/>
        <a:p>
          <a:endParaRPr lang="en-US"/>
        </a:p>
      </dgm:t>
    </dgm:pt>
    <dgm:pt modelId="{33B8A0C1-9944-420A-930A-261345EC8E6C}">
      <dgm:prSet custT="1"/>
      <dgm:spPr/>
      <dgm:t>
        <a:bodyPr/>
        <a:lstStyle/>
        <a:p>
          <a:r>
            <a:rPr lang="en-US" sz="2400" dirty="0"/>
            <a:t>Embedding Model</a:t>
          </a:r>
          <a:endParaRPr lang="en-IN" sz="2400" dirty="0"/>
        </a:p>
      </dgm:t>
    </dgm:pt>
    <dgm:pt modelId="{3E187C71-4197-41B6-A155-456E55C392C9}" type="parTrans" cxnId="{97012DD6-0A62-47BA-8006-003A62019B14}">
      <dgm:prSet/>
      <dgm:spPr/>
      <dgm:t>
        <a:bodyPr/>
        <a:lstStyle/>
        <a:p>
          <a:endParaRPr lang="en-IN"/>
        </a:p>
      </dgm:t>
    </dgm:pt>
    <dgm:pt modelId="{0AC2801F-23F7-44E3-9C4F-60750AEE4414}" type="sibTrans" cxnId="{97012DD6-0A62-47BA-8006-003A62019B14}">
      <dgm:prSet/>
      <dgm:spPr/>
      <dgm:t>
        <a:bodyPr/>
        <a:lstStyle/>
        <a:p>
          <a:endParaRPr lang="en-IN"/>
        </a:p>
      </dgm:t>
    </dgm:pt>
    <dgm:pt modelId="{18237C37-8C6F-4673-B396-21EF46530111}">
      <dgm:prSet custT="1"/>
      <dgm:spPr/>
      <dgm:t>
        <a:bodyPr/>
        <a:lstStyle/>
        <a:p>
          <a:r>
            <a:rPr lang="en-US" sz="2400" dirty="0"/>
            <a:t>Recommendation Model</a:t>
          </a:r>
          <a:endParaRPr lang="en-IN" sz="2400" dirty="0"/>
        </a:p>
      </dgm:t>
    </dgm:pt>
    <dgm:pt modelId="{A8521C85-F0D1-4F2A-BF28-F8F329D9059D}" type="parTrans" cxnId="{50FE66B8-2B2F-4C9B-9D77-CF04C767E5BF}">
      <dgm:prSet/>
      <dgm:spPr/>
      <dgm:t>
        <a:bodyPr/>
        <a:lstStyle/>
        <a:p>
          <a:endParaRPr lang="en-IN"/>
        </a:p>
      </dgm:t>
    </dgm:pt>
    <dgm:pt modelId="{032E5E03-2B21-4747-B5F0-BF1DDA370F09}" type="sibTrans" cxnId="{50FE66B8-2B2F-4C9B-9D77-CF04C767E5BF}">
      <dgm:prSet/>
      <dgm:spPr/>
      <dgm:t>
        <a:bodyPr/>
        <a:lstStyle/>
        <a:p>
          <a:endParaRPr lang="en-IN"/>
        </a:p>
      </dgm:t>
    </dgm:pt>
    <dgm:pt modelId="{C869C5EE-2540-4B89-92B4-4FC2F643D884}">
      <dgm:prSet custT="1"/>
      <dgm:spPr/>
      <dgm:t>
        <a:bodyPr/>
        <a:lstStyle/>
        <a:p>
          <a:r>
            <a:rPr lang="en-US" sz="2400" dirty="0"/>
            <a:t>Customer Segmentation Model</a:t>
          </a:r>
          <a:endParaRPr lang="en-IN" sz="2400" dirty="0"/>
        </a:p>
      </dgm:t>
    </dgm:pt>
    <dgm:pt modelId="{79C11FE0-D039-4BD0-9281-937AB8C0DF1C}" type="parTrans" cxnId="{886A60EA-215F-4C77-BB01-4293D6BE2BB1}">
      <dgm:prSet/>
      <dgm:spPr/>
      <dgm:t>
        <a:bodyPr/>
        <a:lstStyle/>
        <a:p>
          <a:endParaRPr lang="en-IN"/>
        </a:p>
      </dgm:t>
    </dgm:pt>
    <dgm:pt modelId="{D095D842-BC1E-4575-BE7A-2C4634EBBD66}" type="sibTrans" cxnId="{886A60EA-215F-4C77-BB01-4293D6BE2BB1}">
      <dgm:prSet/>
      <dgm:spPr/>
      <dgm:t>
        <a:bodyPr/>
        <a:lstStyle/>
        <a:p>
          <a:endParaRPr lang="en-IN"/>
        </a:p>
      </dgm:t>
    </dgm:pt>
    <dgm:pt modelId="{31044A41-5314-4424-8453-5860D0DB380C}">
      <dgm:prSet custT="1"/>
      <dgm:spPr/>
      <dgm:t>
        <a:bodyPr/>
        <a:lstStyle/>
        <a:p>
          <a:r>
            <a:rPr lang="en-US" sz="2400" dirty="0"/>
            <a:t>Demand Forecasting Model</a:t>
          </a:r>
          <a:endParaRPr lang="en-IN" sz="2400" dirty="0"/>
        </a:p>
      </dgm:t>
    </dgm:pt>
    <dgm:pt modelId="{E698A6EC-2662-4B3F-95CB-1579ED24463F}" type="parTrans" cxnId="{848C6A1E-5827-4E5B-AEC2-7B4E0E65422C}">
      <dgm:prSet/>
      <dgm:spPr/>
      <dgm:t>
        <a:bodyPr/>
        <a:lstStyle/>
        <a:p>
          <a:endParaRPr lang="en-IN"/>
        </a:p>
      </dgm:t>
    </dgm:pt>
    <dgm:pt modelId="{4BC8883D-7D7C-4424-B7A7-5FFBE46DE1A0}" type="sibTrans" cxnId="{848C6A1E-5827-4E5B-AEC2-7B4E0E65422C}">
      <dgm:prSet/>
      <dgm:spPr/>
      <dgm:t>
        <a:bodyPr/>
        <a:lstStyle/>
        <a:p>
          <a:endParaRPr lang="en-IN"/>
        </a:p>
      </dgm:t>
    </dgm:pt>
    <dgm:pt modelId="{91547ABF-0521-4A01-BE38-1C71661B30AA}">
      <dgm:prSet custT="1"/>
      <dgm:spPr/>
      <dgm:t>
        <a:bodyPr/>
        <a:lstStyle/>
        <a:p>
          <a:r>
            <a:rPr lang="en-US" sz="2400" dirty="0"/>
            <a:t>Customer Propensity Model</a:t>
          </a:r>
          <a:endParaRPr lang="en-IN" sz="2400" dirty="0"/>
        </a:p>
      </dgm:t>
    </dgm:pt>
    <dgm:pt modelId="{A7E9A8D1-5FBC-407B-8F0E-04CC61AE5BAE}" type="parTrans" cxnId="{71E1262D-FCC2-4C36-A280-9E288BF8E084}">
      <dgm:prSet/>
      <dgm:spPr/>
      <dgm:t>
        <a:bodyPr/>
        <a:lstStyle/>
        <a:p>
          <a:endParaRPr lang="en-IN"/>
        </a:p>
      </dgm:t>
    </dgm:pt>
    <dgm:pt modelId="{4DF268A0-4727-4D11-8BC2-F7EED1486D22}" type="sibTrans" cxnId="{71E1262D-FCC2-4C36-A280-9E288BF8E084}">
      <dgm:prSet/>
      <dgm:spPr/>
      <dgm:t>
        <a:bodyPr/>
        <a:lstStyle/>
        <a:p>
          <a:endParaRPr lang="en-IN"/>
        </a:p>
      </dgm:t>
    </dgm:pt>
    <dgm:pt modelId="{A758E2B7-B6F2-474D-B5A5-20B396FE3546}">
      <dgm:prSet custT="1"/>
      <dgm:spPr/>
      <dgm:t>
        <a:bodyPr/>
        <a:lstStyle/>
        <a:p>
          <a:endParaRPr lang="en-IN" sz="2800" dirty="0"/>
        </a:p>
      </dgm:t>
    </dgm:pt>
    <dgm:pt modelId="{2278B5F9-1B04-4C47-81A4-641FBA4BCE40}" type="parTrans" cxnId="{E774E827-71F7-4A13-85EE-AE04A243C780}">
      <dgm:prSet/>
      <dgm:spPr/>
      <dgm:t>
        <a:bodyPr/>
        <a:lstStyle/>
        <a:p>
          <a:endParaRPr lang="en-IN"/>
        </a:p>
      </dgm:t>
    </dgm:pt>
    <dgm:pt modelId="{6F5EB158-A93C-4E5B-A55C-F8BD10FEE1C0}" type="sibTrans" cxnId="{E774E827-71F7-4A13-85EE-AE04A243C780}">
      <dgm:prSet/>
      <dgm:spPr/>
      <dgm:t>
        <a:bodyPr/>
        <a:lstStyle/>
        <a:p>
          <a:endParaRPr lang="en-IN"/>
        </a:p>
      </dgm:t>
    </dgm:pt>
    <dgm:pt modelId="{C0FBF511-7FDC-4AAF-89C5-FCFC7FCB47D9}">
      <dgm:prSet custT="1"/>
      <dgm:spPr/>
      <dgm:t>
        <a:bodyPr/>
        <a:lstStyle/>
        <a:p>
          <a:r>
            <a:rPr lang="en-US" sz="2400" dirty="0"/>
            <a:t>LLM: </a:t>
          </a:r>
          <a:r>
            <a:rPr lang="en-US" sz="2400" dirty="0" err="1"/>
            <a:t>OpenAI</a:t>
          </a:r>
          <a:endParaRPr lang="en-IN" sz="2400" dirty="0"/>
        </a:p>
      </dgm:t>
    </dgm:pt>
    <dgm:pt modelId="{64C87166-56FF-4323-9573-C13CEE310247}" type="parTrans" cxnId="{76086857-C88C-42C3-AFBD-37AC6D92A988}">
      <dgm:prSet/>
      <dgm:spPr/>
      <dgm:t>
        <a:bodyPr/>
        <a:lstStyle/>
        <a:p>
          <a:endParaRPr lang="en-IN"/>
        </a:p>
      </dgm:t>
    </dgm:pt>
    <dgm:pt modelId="{E3234A1B-675D-4D52-B582-9AECD86E1D81}" type="sibTrans" cxnId="{76086857-C88C-42C3-AFBD-37AC6D92A988}">
      <dgm:prSet/>
      <dgm:spPr/>
      <dgm:t>
        <a:bodyPr/>
        <a:lstStyle/>
        <a:p>
          <a:endParaRPr lang="en-IN"/>
        </a:p>
      </dgm:t>
    </dgm:pt>
    <dgm:pt modelId="{EF8FE840-069A-4998-98A1-C20D22B6BC0A}" type="pres">
      <dgm:prSet presAssocID="{731FCB1D-5EA7-47CD-9260-1BADDBF439F4}" presName="linear" presStyleCnt="0">
        <dgm:presLayoutVars>
          <dgm:dir/>
          <dgm:animLvl val="lvl"/>
          <dgm:resizeHandles val="exact"/>
        </dgm:presLayoutVars>
      </dgm:prSet>
      <dgm:spPr/>
    </dgm:pt>
    <dgm:pt modelId="{E6BB760A-7F4D-47FE-BFB7-FF4B7A82B08C}" type="pres">
      <dgm:prSet presAssocID="{75A4EA7B-CC3E-4B84-8E8D-4027F245ED4F}" presName="parentLin" presStyleCnt="0"/>
      <dgm:spPr/>
    </dgm:pt>
    <dgm:pt modelId="{62401B1E-F75C-4F83-930B-8536473EDDBD}" type="pres">
      <dgm:prSet presAssocID="{75A4EA7B-CC3E-4B84-8E8D-4027F245ED4F}" presName="parentLeftMargin" presStyleLbl="node1" presStyleIdx="0" presStyleCnt="2"/>
      <dgm:spPr/>
    </dgm:pt>
    <dgm:pt modelId="{004DC36F-1D09-4E00-9B0D-1F0FC8AE391C}" type="pres">
      <dgm:prSet presAssocID="{75A4EA7B-CC3E-4B84-8E8D-4027F245ED4F}" presName="parentText" presStyleLbl="node1" presStyleIdx="0" presStyleCnt="2" custScaleX="55459" custScaleY="79660" custLinFactNeighborX="-78085" custLinFactNeighborY="-36476">
        <dgm:presLayoutVars>
          <dgm:chMax val="0"/>
          <dgm:bulletEnabled val="1"/>
        </dgm:presLayoutVars>
      </dgm:prSet>
      <dgm:spPr/>
    </dgm:pt>
    <dgm:pt modelId="{67975EE4-C4FD-475A-9F99-F95398D927F3}" type="pres">
      <dgm:prSet presAssocID="{75A4EA7B-CC3E-4B84-8E8D-4027F245ED4F}" presName="negativeSpace" presStyleCnt="0"/>
      <dgm:spPr/>
    </dgm:pt>
    <dgm:pt modelId="{8A127AA3-2B0B-49AC-8D06-EEC57A7A1B96}" type="pres">
      <dgm:prSet presAssocID="{75A4EA7B-CC3E-4B84-8E8D-4027F245ED4F}" presName="childText" presStyleLbl="conFgAcc1" presStyleIdx="0" presStyleCnt="2">
        <dgm:presLayoutVars>
          <dgm:bulletEnabled val="1"/>
        </dgm:presLayoutVars>
      </dgm:prSet>
      <dgm:spPr/>
    </dgm:pt>
    <dgm:pt modelId="{672B3A5F-4DE2-46E3-A491-E24E2162B76E}" type="pres">
      <dgm:prSet presAssocID="{106782CF-EDD7-4D5B-8B32-425428DB0A14}" presName="spaceBetweenRectangles" presStyleCnt="0"/>
      <dgm:spPr/>
    </dgm:pt>
    <dgm:pt modelId="{44442D19-7C18-4643-ADAC-E3AE253408B7}" type="pres">
      <dgm:prSet presAssocID="{A46C7F08-F59C-4BF4-82FC-D3FD76DFB078}" presName="parentLin" presStyleCnt="0"/>
      <dgm:spPr/>
    </dgm:pt>
    <dgm:pt modelId="{073F10B8-D499-4EF6-93D6-5402BFF81F1A}" type="pres">
      <dgm:prSet presAssocID="{A46C7F08-F59C-4BF4-82FC-D3FD76DFB078}" presName="parentLeftMargin" presStyleLbl="node1" presStyleIdx="0" presStyleCnt="2"/>
      <dgm:spPr/>
    </dgm:pt>
    <dgm:pt modelId="{271DAB99-A482-4A46-8DE9-6AC500CC1EDF}" type="pres">
      <dgm:prSet presAssocID="{A46C7F08-F59C-4BF4-82FC-D3FD76DFB078}" presName="parentText" presStyleLbl="node1" presStyleIdx="1" presStyleCnt="2" custScaleX="55459" custScaleY="73145" custLinFactNeighborX="-78085" custLinFactNeighborY="-36630">
        <dgm:presLayoutVars>
          <dgm:chMax val="0"/>
          <dgm:bulletEnabled val="1"/>
        </dgm:presLayoutVars>
      </dgm:prSet>
      <dgm:spPr/>
    </dgm:pt>
    <dgm:pt modelId="{6D7EAB9D-9822-4765-9290-4A9064D5EBC3}" type="pres">
      <dgm:prSet presAssocID="{A46C7F08-F59C-4BF4-82FC-D3FD76DFB078}" presName="negativeSpace" presStyleCnt="0"/>
      <dgm:spPr/>
    </dgm:pt>
    <dgm:pt modelId="{8264A4DA-E3CD-4189-AB2C-3F5407085384}" type="pres">
      <dgm:prSet presAssocID="{A46C7F08-F59C-4BF4-82FC-D3FD76DFB078}" presName="childText" presStyleLbl="conFgAcc1" presStyleIdx="1" presStyleCnt="2">
        <dgm:presLayoutVars>
          <dgm:bulletEnabled val="1"/>
        </dgm:presLayoutVars>
      </dgm:prSet>
      <dgm:spPr/>
    </dgm:pt>
  </dgm:ptLst>
  <dgm:cxnLst>
    <dgm:cxn modelId="{CF19D011-6490-4A8F-8EC0-C3F9748AC4EC}" type="presOf" srcId="{A46C7F08-F59C-4BF4-82FC-D3FD76DFB078}" destId="{073F10B8-D499-4EF6-93D6-5402BFF81F1A}" srcOrd="0" destOrd="0" presId="urn:microsoft.com/office/officeart/2005/8/layout/list1"/>
    <dgm:cxn modelId="{27B42D1E-C9E3-448D-8E5A-53602C9BF100}" type="presOf" srcId="{A758E2B7-B6F2-474D-B5A5-20B396FE3546}" destId="{8A127AA3-2B0B-49AC-8D06-EEC57A7A1B96}" srcOrd="0" destOrd="3" presId="urn:microsoft.com/office/officeart/2005/8/layout/list1"/>
    <dgm:cxn modelId="{848C6A1E-5827-4E5B-AEC2-7B4E0E65422C}" srcId="{A46C7F08-F59C-4BF4-82FC-D3FD76DFB078}" destId="{31044A41-5314-4424-8453-5860D0DB380C}" srcOrd="2" destOrd="0" parTransId="{E698A6EC-2662-4B3F-95CB-1579ED24463F}" sibTransId="{4BC8883D-7D7C-4424-B7A7-5FFBE46DE1A0}"/>
    <dgm:cxn modelId="{6740191F-EB6B-49F1-A439-34A3843586D9}" type="presOf" srcId="{A46C7F08-F59C-4BF4-82FC-D3FD76DFB078}" destId="{271DAB99-A482-4A46-8DE9-6AC500CC1EDF}" srcOrd="1" destOrd="0" presId="urn:microsoft.com/office/officeart/2005/8/layout/list1"/>
    <dgm:cxn modelId="{E774E827-71F7-4A13-85EE-AE04A243C780}" srcId="{75A4EA7B-CC3E-4B84-8E8D-4027F245ED4F}" destId="{A758E2B7-B6F2-474D-B5A5-20B396FE3546}" srcOrd="3" destOrd="0" parTransId="{2278B5F9-1B04-4C47-81A4-641FBA4BCE40}" sibTransId="{6F5EB158-A93C-4E5B-A55C-F8BD10FEE1C0}"/>
    <dgm:cxn modelId="{71E1262D-FCC2-4C36-A280-9E288BF8E084}" srcId="{A46C7F08-F59C-4BF4-82FC-D3FD76DFB078}" destId="{91547ABF-0521-4A01-BE38-1C71661B30AA}" srcOrd="1" destOrd="0" parTransId="{A7E9A8D1-5FBC-407B-8F0E-04CC61AE5BAE}" sibTransId="{4DF268A0-4727-4D11-8BC2-F7EED1486D22}"/>
    <dgm:cxn modelId="{A3981C3C-DF97-4076-A1E3-94ECD30475FC}" type="presOf" srcId="{91547ABF-0521-4A01-BE38-1C71661B30AA}" destId="{8264A4DA-E3CD-4189-AB2C-3F5407085384}" srcOrd="0" destOrd="1" presId="urn:microsoft.com/office/officeart/2005/8/layout/list1"/>
    <dgm:cxn modelId="{C599483F-802C-44F4-8B81-915BB7B22651}" srcId="{731FCB1D-5EA7-47CD-9260-1BADDBF439F4}" destId="{A46C7F08-F59C-4BF4-82FC-D3FD76DFB078}" srcOrd="1" destOrd="0" parTransId="{4EFDCF6C-663E-4B2A-A655-E4C4A5C24A05}" sibTransId="{5D8552C8-0400-4AA8-8DCC-9E31BB726843}"/>
    <dgm:cxn modelId="{5C787D63-D36F-4A43-B0B2-76EC6A12BDA9}" type="presOf" srcId="{31044A41-5314-4424-8453-5860D0DB380C}" destId="{8264A4DA-E3CD-4189-AB2C-3F5407085384}" srcOrd="0" destOrd="2" presId="urn:microsoft.com/office/officeart/2005/8/layout/list1"/>
    <dgm:cxn modelId="{76086857-C88C-42C3-AFBD-37AC6D92A988}" srcId="{75A4EA7B-CC3E-4B84-8E8D-4027F245ED4F}" destId="{C0FBF511-7FDC-4AAF-89C5-FCFC7FCB47D9}" srcOrd="0" destOrd="0" parTransId="{64C87166-56FF-4323-9573-C13CEE310247}" sibTransId="{E3234A1B-675D-4D52-B582-9AECD86E1D81}"/>
    <dgm:cxn modelId="{5803A98A-2044-487E-86A1-842AE3BAF6F6}" type="presOf" srcId="{33B8A0C1-9944-420A-930A-261345EC8E6C}" destId="{8A127AA3-2B0B-49AC-8D06-EEC57A7A1B96}" srcOrd="0" destOrd="1" presId="urn:microsoft.com/office/officeart/2005/8/layout/list1"/>
    <dgm:cxn modelId="{2BC656A1-235E-40D8-8002-18A391C62383}" type="presOf" srcId="{75A4EA7B-CC3E-4B84-8E8D-4027F245ED4F}" destId="{004DC36F-1D09-4E00-9B0D-1F0FC8AE391C}" srcOrd="1" destOrd="0" presId="urn:microsoft.com/office/officeart/2005/8/layout/list1"/>
    <dgm:cxn modelId="{0B6CABB7-1B68-4720-8500-B50131ED8EC0}" type="presOf" srcId="{18237C37-8C6F-4673-B396-21EF46530111}" destId="{8A127AA3-2B0B-49AC-8D06-EEC57A7A1B96}" srcOrd="0" destOrd="2" presId="urn:microsoft.com/office/officeart/2005/8/layout/list1"/>
    <dgm:cxn modelId="{50FE66B8-2B2F-4C9B-9D77-CF04C767E5BF}" srcId="{75A4EA7B-CC3E-4B84-8E8D-4027F245ED4F}" destId="{18237C37-8C6F-4673-B396-21EF46530111}" srcOrd="2" destOrd="0" parTransId="{A8521C85-F0D1-4F2A-BF28-F8F329D9059D}" sibTransId="{032E5E03-2B21-4747-B5F0-BF1DDA370F09}"/>
    <dgm:cxn modelId="{767A99BE-4240-4E73-A31D-2CB68A515A2C}" type="presOf" srcId="{731FCB1D-5EA7-47CD-9260-1BADDBF439F4}" destId="{EF8FE840-069A-4998-98A1-C20D22B6BC0A}" srcOrd="0" destOrd="0" presId="urn:microsoft.com/office/officeart/2005/8/layout/list1"/>
    <dgm:cxn modelId="{39ED12C2-9583-4E23-83F7-6208146D39E6}" type="presOf" srcId="{C869C5EE-2540-4B89-92B4-4FC2F643D884}" destId="{8264A4DA-E3CD-4189-AB2C-3F5407085384}" srcOrd="0" destOrd="0" presId="urn:microsoft.com/office/officeart/2005/8/layout/list1"/>
    <dgm:cxn modelId="{F4D04DCD-FBE7-43C1-A40F-40903A7BC341}" type="presOf" srcId="{75A4EA7B-CC3E-4B84-8E8D-4027F245ED4F}" destId="{62401B1E-F75C-4F83-930B-8536473EDDBD}" srcOrd="0" destOrd="0" presId="urn:microsoft.com/office/officeart/2005/8/layout/list1"/>
    <dgm:cxn modelId="{97012DD6-0A62-47BA-8006-003A62019B14}" srcId="{75A4EA7B-CC3E-4B84-8E8D-4027F245ED4F}" destId="{33B8A0C1-9944-420A-930A-261345EC8E6C}" srcOrd="1" destOrd="0" parTransId="{3E187C71-4197-41B6-A155-456E55C392C9}" sibTransId="{0AC2801F-23F7-44E3-9C4F-60750AEE4414}"/>
    <dgm:cxn modelId="{40DF00E7-3CEE-4D87-9311-E06EDE746350}" srcId="{731FCB1D-5EA7-47CD-9260-1BADDBF439F4}" destId="{75A4EA7B-CC3E-4B84-8E8D-4027F245ED4F}" srcOrd="0" destOrd="0" parTransId="{DBFF6BC9-D294-417B-9EA6-6B6CBDF84280}" sibTransId="{106782CF-EDD7-4D5B-8B32-425428DB0A14}"/>
    <dgm:cxn modelId="{886A60EA-215F-4C77-BB01-4293D6BE2BB1}" srcId="{A46C7F08-F59C-4BF4-82FC-D3FD76DFB078}" destId="{C869C5EE-2540-4B89-92B4-4FC2F643D884}" srcOrd="0" destOrd="0" parTransId="{79C11FE0-D039-4BD0-9281-937AB8C0DF1C}" sibTransId="{D095D842-BC1E-4575-BE7A-2C4634EBBD66}"/>
    <dgm:cxn modelId="{104C71EE-989B-42F2-92AF-3B1A7519A440}" type="presOf" srcId="{C0FBF511-7FDC-4AAF-89C5-FCFC7FCB47D9}" destId="{8A127AA3-2B0B-49AC-8D06-EEC57A7A1B96}" srcOrd="0" destOrd="0" presId="urn:microsoft.com/office/officeart/2005/8/layout/list1"/>
    <dgm:cxn modelId="{15ABF08A-027F-426D-ABD7-2F990356A79E}" type="presParOf" srcId="{EF8FE840-069A-4998-98A1-C20D22B6BC0A}" destId="{E6BB760A-7F4D-47FE-BFB7-FF4B7A82B08C}" srcOrd="0" destOrd="0" presId="urn:microsoft.com/office/officeart/2005/8/layout/list1"/>
    <dgm:cxn modelId="{987ECC92-C2A6-491B-8C10-40E7D48B4247}" type="presParOf" srcId="{E6BB760A-7F4D-47FE-BFB7-FF4B7A82B08C}" destId="{62401B1E-F75C-4F83-930B-8536473EDDBD}" srcOrd="0" destOrd="0" presId="urn:microsoft.com/office/officeart/2005/8/layout/list1"/>
    <dgm:cxn modelId="{F28E22B5-78F0-4830-9505-286DAE3F6ADA}" type="presParOf" srcId="{E6BB760A-7F4D-47FE-BFB7-FF4B7A82B08C}" destId="{004DC36F-1D09-4E00-9B0D-1F0FC8AE391C}" srcOrd="1" destOrd="0" presId="urn:microsoft.com/office/officeart/2005/8/layout/list1"/>
    <dgm:cxn modelId="{02128DBC-7686-4F8F-BD1C-695D2B459BC9}" type="presParOf" srcId="{EF8FE840-069A-4998-98A1-C20D22B6BC0A}" destId="{67975EE4-C4FD-475A-9F99-F95398D927F3}" srcOrd="1" destOrd="0" presId="urn:microsoft.com/office/officeart/2005/8/layout/list1"/>
    <dgm:cxn modelId="{4BD29563-A2FF-4C3F-8FF5-599B19273443}" type="presParOf" srcId="{EF8FE840-069A-4998-98A1-C20D22B6BC0A}" destId="{8A127AA3-2B0B-49AC-8D06-EEC57A7A1B96}" srcOrd="2" destOrd="0" presId="urn:microsoft.com/office/officeart/2005/8/layout/list1"/>
    <dgm:cxn modelId="{B16F2344-41F8-4800-80B8-0F480DA3F6E3}" type="presParOf" srcId="{EF8FE840-069A-4998-98A1-C20D22B6BC0A}" destId="{672B3A5F-4DE2-46E3-A491-E24E2162B76E}" srcOrd="3" destOrd="0" presId="urn:microsoft.com/office/officeart/2005/8/layout/list1"/>
    <dgm:cxn modelId="{76AD12D1-A54F-4037-8926-861852927464}" type="presParOf" srcId="{EF8FE840-069A-4998-98A1-C20D22B6BC0A}" destId="{44442D19-7C18-4643-ADAC-E3AE253408B7}" srcOrd="4" destOrd="0" presId="urn:microsoft.com/office/officeart/2005/8/layout/list1"/>
    <dgm:cxn modelId="{081D559D-4A13-42BE-9983-6D0A0811206C}" type="presParOf" srcId="{44442D19-7C18-4643-ADAC-E3AE253408B7}" destId="{073F10B8-D499-4EF6-93D6-5402BFF81F1A}" srcOrd="0" destOrd="0" presId="urn:microsoft.com/office/officeart/2005/8/layout/list1"/>
    <dgm:cxn modelId="{6356558D-7C58-45A5-BB61-B9F6D0CCD1A6}" type="presParOf" srcId="{44442D19-7C18-4643-ADAC-E3AE253408B7}" destId="{271DAB99-A482-4A46-8DE9-6AC500CC1EDF}" srcOrd="1" destOrd="0" presId="urn:microsoft.com/office/officeart/2005/8/layout/list1"/>
    <dgm:cxn modelId="{A97B9831-BFA9-461F-97B8-279343C7393E}" type="presParOf" srcId="{EF8FE840-069A-4998-98A1-C20D22B6BC0A}" destId="{6D7EAB9D-9822-4765-9290-4A9064D5EBC3}" srcOrd="5" destOrd="0" presId="urn:microsoft.com/office/officeart/2005/8/layout/list1"/>
    <dgm:cxn modelId="{84B87EB5-7EF3-4CFE-B418-FF58832C95D6}" type="presParOf" srcId="{EF8FE840-069A-4998-98A1-C20D22B6BC0A}" destId="{8264A4DA-E3CD-4189-AB2C-3F540708538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F04ED9-E829-4E19-BD31-C0B083A78D52}"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0BC82EB3-7AE0-4DED-9F7A-B14277D21E86}">
      <dgm:prSet/>
      <dgm:spPr/>
      <dgm:t>
        <a:bodyPr/>
        <a:lstStyle/>
        <a:p>
          <a:pPr>
            <a:defRPr cap="all"/>
          </a:pPr>
          <a:r>
            <a:rPr lang="en-US" b="0" i="0" cap="none" dirty="0"/>
            <a:t>Cluster 1: Integration Of Flask APIs And Cloud Deployment</a:t>
          </a:r>
          <a:endParaRPr lang="en-US" cap="none" dirty="0"/>
        </a:p>
      </dgm:t>
    </dgm:pt>
    <dgm:pt modelId="{516BD98A-8F67-4016-8158-668F5B40D66F}" type="parTrans" cxnId="{31976590-1B3D-4270-AD58-9A138076253F}">
      <dgm:prSet/>
      <dgm:spPr/>
      <dgm:t>
        <a:bodyPr/>
        <a:lstStyle/>
        <a:p>
          <a:endParaRPr lang="en-US"/>
        </a:p>
      </dgm:t>
    </dgm:pt>
    <dgm:pt modelId="{3453A91E-2F97-4044-A2C2-A2B0219F13AB}" type="sibTrans" cxnId="{31976590-1B3D-4270-AD58-9A138076253F}">
      <dgm:prSet/>
      <dgm:spPr/>
      <dgm:t>
        <a:bodyPr/>
        <a:lstStyle/>
        <a:p>
          <a:endParaRPr lang="en-US"/>
        </a:p>
      </dgm:t>
    </dgm:pt>
    <dgm:pt modelId="{ED547B91-06FD-40F8-9061-B19FC6EE4413}">
      <dgm:prSet/>
      <dgm:spPr/>
      <dgm:t>
        <a:bodyPr/>
        <a:lstStyle/>
        <a:p>
          <a:pPr>
            <a:defRPr cap="all"/>
          </a:pPr>
          <a:r>
            <a:rPr lang="en-US" b="0" i="0" cap="none" dirty="0"/>
            <a:t>Cluster 2: Creation Of </a:t>
          </a:r>
          <a:r>
            <a:rPr lang="en-US" b="0" i="0" cap="none" dirty="0" err="1"/>
            <a:t>PowerBI</a:t>
          </a:r>
          <a:r>
            <a:rPr lang="en-US" b="0" i="0" cap="none" dirty="0"/>
            <a:t> Dashboard And Analytics</a:t>
          </a:r>
          <a:endParaRPr lang="en-US" cap="none" dirty="0"/>
        </a:p>
      </dgm:t>
    </dgm:pt>
    <dgm:pt modelId="{B55D97E5-16C1-4D61-B914-AB68496B2CE3}" type="parTrans" cxnId="{A804AD9A-1A0E-4948-9C63-ACFAD1530350}">
      <dgm:prSet/>
      <dgm:spPr/>
      <dgm:t>
        <a:bodyPr/>
        <a:lstStyle/>
        <a:p>
          <a:endParaRPr lang="en-US"/>
        </a:p>
      </dgm:t>
    </dgm:pt>
    <dgm:pt modelId="{943C1945-62C4-4BF2-9CE3-13D686CFC126}" type="sibTrans" cxnId="{A804AD9A-1A0E-4948-9C63-ACFAD1530350}">
      <dgm:prSet/>
      <dgm:spPr/>
      <dgm:t>
        <a:bodyPr/>
        <a:lstStyle/>
        <a:p>
          <a:endParaRPr lang="en-US"/>
        </a:p>
      </dgm:t>
    </dgm:pt>
    <dgm:pt modelId="{F0C5FDBE-1C59-4933-9FC1-92E310B26E78}">
      <dgm:prSet/>
      <dgm:spPr/>
      <dgm:t>
        <a:bodyPr/>
        <a:lstStyle/>
        <a:p>
          <a:pPr>
            <a:defRPr cap="all"/>
          </a:pPr>
          <a:r>
            <a:rPr lang="en-US" b="0" i="0" cap="none" dirty="0"/>
            <a:t>Cluster 3: Creation Of GUI And Backend</a:t>
          </a:r>
          <a:endParaRPr lang="en-US" cap="none" dirty="0"/>
        </a:p>
      </dgm:t>
    </dgm:pt>
    <dgm:pt modelId="{7C9BC8AD-798A-4175-A923-5F3E94D144EB}" type="parTrans" cxnId="{C38A3F56-F48E-47BB-A97D-8C9A379B9057}">
      <dgm:prSet/>
      <dgm:spPr/>
      <dgm:t>
        <a:bodyPr/>
        <a:lstStyle/>
        <a:p>
          <a:endParaRPr lang="en-US"/>
        </a:p>
      </dgm:t>
    </dgm:pt>
    <dgm:pt modelId="{123251D3-F4E2-40D4-A8D6-D87E1BC63CCB}" type="sibTrans" cxnId="{C38A3F56-F48E-47BB-A97D-8C9A379B9057}">
      <dgm:prSet/>
      <dgm:spPr/>
      <dgm:t>
        <a:bodyPr/>
        <a:lstStyle/>
        <a:p>
          <a:endParaRPr lang="en-US"/>
        </a:p>
      </dgm:t>
    </dgm:pt>
    <dgm:pt modelId="{1A02D43B-D722-4DA9-BB4F-40587AC99463}">
      <dgm:prSet/>
      <dgm:spPr/>
      <dgm:t>
        <a:bodyPr/>
        <a:lstStyle/>
        <a:p>
          <a:pPr>
            <a:defRPr cap="all"/>
          </a:pPr>
          <a:r>
            <a:rPr lang="en-US" b="0" i="0" cap="none" dirty="0"/>
            <a:t>Cluster 4: Embedding And Recommendation Engine</a:t>
          </a:r>
          <a:endParaRPr lang="en-US" cap="none" dirty="0"/>
        </a:p>
      </dgm:t>
    </dgm:pt>
    <dgm:pt modelId="{A501510A-5B20-43A8-BBCE-B64622B46BAA}" type="parTrans" cxnId="{FA1E5FA8-A28F-4346-BC93-3A39C8F014F8}">
      <dgm:prSet/>
      <dgm:spPr/>
      <dgm:t>
        <a:bodyPr/>
        <a:lstStyle/>
        <a:p>
          <a:endParaRPr lang="en-US"/>
        </a:p>
      </dgm:t>
    </dgm:pt>
    <dgm:pt modelId="{437C8A8E-6D44-43BD-8FAD-F6AA852A9AF2}" type="sibTrans" cxnId="{FA1E5FA8-A28F-4346-BC93-3A39C8F014F8}">
      <dgm:prSet/>
      <dgm:spPr/>
      <dgm:t>
        <a:bodyPr/>
        <a:lstStyle/>
        <a:p>
          <a:endParaRPr lang="en-US"/>
        </a:p>
      </dgm:t>
    </dgm:pt>
    <dgm:pt modelId="{33B27032-306A-4530-B353-B1A41F208905}">
      <dgm:prSet/>
      <dgm:spPr/>
      <dgm:t>
        <a:bodyPr/>
        <a:lstStyle/>
        <a:p>
          <a:pPr>
            <a:defRPr cap="all"/>
          </a:pPr>
          <a:r>
            <a:rPr lang="en-US" b="0" i="0" cap="none" dirty="0"/>
            <a:t>Cluster 5: Modeling Exploration</a:t>
          </a:r>
          <a:endParaRPr lang="en-US" cap="none" dirty="0"/>
        </a:p>
      </dgm:t>
    </dgm:pt>
    <dgm:pt modelId="{D729D827-523E-4FFB-8E65-D737A7618F45}" type="parTrans" cxnId="{1A917388-026E-4E1C-A76D-1ECF3F4B6BFA}">
      <dgm:prSet/>
      <dgm:spPr/>
      <dgm:t>
        <a:bodyPr/>
        <a:lstStyle/>
        <a:p>
          <a:endParaRPr lang="en-US"/>
        </a:p>
      </dgm:t>
    </dgm:pt>
    <dgm:pt modelId="{E6F8AA4A-6737-4509-A450-E7AA1BB7ACA7}" type="sibTrans" cxnId="{1A917388-026E-4E1C-A76D-1ECF3F4B6BFA}">
      <dgm:prSet/>
      <dgm:spPr/>
      <dgm:t>
        <a:bodyPr/>
        <a:lstStyle/>
        <a:p>
          <a:endParaRPr lang="en-US"/>
        </a:p>
      </dgm:t>
    </dgm:pt>
    <dgm:pt modelId="{97BC3B96-FEA7-4AC1-920D-DD2F7A4F1FB9}" type="pres">
      <dgm:prSet presAssocID="{60F04ED9-E829-4E19-BD31-C0B083A78D52}" presName="root" presStyleCnt="0">
        <dgm:presLayoutVars>
          <dgm:dir/>
          <dgm:resizeHandles val="exact"/>
        </dgm:presLayoutVars>
      </dgm:prSet>
      <dgm:spPr/>
    </dgm:pt>
    <dgm:pt modelId="{BB57E3EB-9010-4662-B34C-A3196C00AF3C}" type="pres">
      <dgm:prSet presAssocID="{0BC82EB3-7AE0-4DED-9F7A-B14277D21E86}" presName="compNode" presStyleCnt="0"/>
      <dgm:spPr/>
    </dgm:pt>
    <dgm:pt modelId="{C38B4B50-7DA5-4C15-8DC3-5A83B4A85D9E}" type="pres">
      <dgm:prSet presAssocID="{0BC82EB3-7AE0-4DED-9F7A-B14277D21E86}" presName="iconBgRect" presStyleLbl="bgShp" presStyleIdx="0" presStyleCnt="5"/>
      <dgm:spPr/>
    </dgm:pt>
    <dgm:pt modelId="{0A642242-A3B1-488F-880D-45D1A27C64A5}" type="pres">
      <dgm:prSet presAssocID="{0BC82EB3-7AE0-4DED-9F7A-B14277D21E8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57810F4C-2511-41D9-B2E3-C939F827B554}" type="pres">
      <dgm:prSet presAssocID="{0BC82EB3-7AE0-4DED-9F7A-B14277D21E86}" presName="spaceRect" presStyleCnt="0"/>
      <dgm:spPr/>
    </dgm:pt>
    <dgm:pt modelId="{79771510-0E02-43E5-8E9B-C30264FD9576}" type="pres">
      <dgm:prSet presAssocID="{0BC82EB3-7AE0-4DED-9F7A-B14277D21E86}" presName="textRect" presStyleLbl="revTx" presStyleIdx="0" presStyleCnt="5">
        <dgm:presLayoutVars>
          <dgm:chMax val="1"/>
          <dgm:chPref val="1"/>
        </dgm:presLayoutVars>
      </dgm:prSet>
      <dgm:spPr/>
    </dgm:pt>
    <dgm:pt modelId="{31908FCD-74AA-493C-9F97-A27EF2AA69F6}" type="pres">
      <dgm:prSet presAssocID="{3453A91E-2F97-4044-A2C2-A2B0219F13AB}" presName="sibTrans" presStyleCnt="0"/>
      <dgm:spPr/>
    </dgm:pt>
    <dgm:pt modelId="{DFF4890F-65E2-477F-89E1-AB501009AD95}" type="pres">
      <dgm:prSet presAssocID="{ED547B91-06FD-40F8-9061-B19FC6EE4413}" presName="compNode" presStyleCnt="0"/>
      <dgm:spPr/>
    </dgm:pt>
    <dgm:pt modelId="{5DA324EB-B33F-4ABE-BE67-9A495DB7E869}" type="pres">
      <dgm:prSet presAssocID="{ED547B91-06FD-40F8-9061-B19FC6EE4413}" presName="iconBgRect" presStyleLbl="bgShp" presStyleIdx="1" presStyleCnt="5"/>
      <dgm:spPr/>
    </dgm:pt>
    <dgm:pt modelId="{8084B2F6-381B-4094-BDBB-CF9B4B1FF7C8}" type="pres">
      <dgm:prSet presAssocID="{ED547B91-06FD-40F8-9061-B19FC6EE441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FC719C9-37C2-4797-ADE6-374659D89D9C}" type="pres">
      <dgm:prSet presAssocID="{ED547B91-06FD-40F8-9061-B19FC6EE4413}" presName="spaceRect" presStyleCnt="0"/>
      <dgm:spPr/>
    </dgm:pt>
    <dgm:pt modelId="{53DF6CFE-12BA-4F42-B80D-C593CDBCA729}" type="pres">
      <dgm:prSet presAssocID="{ED547B91-06FD-40F8-9061-B19FC6EE4413}" presName="textRect" presStyleLbl="revTx" presStyleIdx="1" presStyleCnt="5">
        <dgm:presLayoutVars>
          <dgm:chMax val="1"/>
          <dgm:chPref val="1"/>
        </dgm:presLayoutVars>
      </dgm:prSet>
      <dgm:spPr/>
    </dgm:pt>
    <dgm:pt modelId="{ECBCE4BA-91A7-4DF7-908A-776A40AC0F2C}" type="pres">
      <dgm:prSet presAssocID="{943C1945-62C4-4BF2-9CE3-13D686CFC126}" presName="sibTrans" presStyleCnt="0"/>
      <dgm:spPr/>
    </dgm:pt>
    <dgm:pt modelId="{FADBCD59-F83B-4C30-A739-352B0BAD165D}" type="pres">
      <dgm:prSet presAssocID="{F0C5FDBE-1C59-4933-9FC1-92E310B26E78}" presName="compNode" presStyleCnt="0"/>
      <dgm:spPr/>
    </dgm:pt>
    <dgm:pt modelId="{2096DAE1-AEFF-4698-8FB3-8F63B865DB80}" type="pres">
      <dgm:prSet presAssocID="{F0C5FDBE-1C59-4933-9FC1-92E310B26E78}" presName="iconBgRect" presStyleLbl="bgShp" presStyleIdx="2" presStyleCnt="5"/>
      <dgm:spPr/>
    </dgm:pt>
    <dgm:pt modelId="{257CFB79-D9FB-4218-8111-A808A08E0094}" type="pres">
      <dgm:prSet presAssocID="{F0C5FDBE-1C59-4933-9FC1-92E310B26E7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B6F64CAD-2421-4C34-BA71-6938739A3946}" type="pres">
      <dgm:prSet presAssocID="{F0C5FDBE-1C59-4933-9FC1-92E310B26E78}" presName="spaceRect" presStyleCnt="0"/>
      <dgm:spPr/>
    </dgm:pt>
    <dgm:pt modelId="{67A6D9C9-5258-4477-B7AB-E7924F32EE94}" type="pres">
      <dgm:prSet presAssocID="{F0C5FDBE-1C59-4933-9FC1-92E310B26E78}" presName="textRect" presStyleLbl="revTx" presStyleIdx="2" presStyleCnt="5">
        <dgm:presLayoutVars>
          <dgm:chMax val="1"/>
          <dgm:chPref val="1"/>
        </dgm:presLayoutVars>
      </dgm:prSet>
      <dgm:spPr/>
    </dgm:pt>
    <dgm:pt modelId="{EED40443-3755-4236-BCAE-600D081C6016}" type="pres">
      <dgm:prSet presAssocID="{123251D3-F4E2-40D4-A8D6-D87E1BC63CCB}" presName="sibTrans" presStyleCnt="0"/>
      <dgm:spPr/>
    </dgm:pt>
    <dgm:pt modelId="{240DCAEC-39DA-44AA-8E30-E60EDF82F8E1}" type="pres">
      <dgm:prSet presAssocID="{1A02D43B-D722-4DA9-BB4F-40587AC99463}" presName="compNode" presStyleCnt="0"/>
      <dgm:spPr/>
    </dgm:pt>
    <dgm:pt modelId="{35A30460-32BB-4AE1-A3DF-75C1BA9BDC7D}" type="pres">
      <dgm:prSet presAssocID="{1A02D43B-D722-4DA9-BB4F-40587AC99463}" presName="iconBgRect" presStyleLbl="bgShp" presStyleIdx="3" presStyleCnt="5"/>
      <dgm:spPr/>
    </dgm:pt>
    <dgm:pt modelId="{7DF3955D-F6EE-4757-8853-1573D771C34B}" type="pres">
      <dgm:prSet presAssocID="{1A02D43B-D722-4DA9-BB4F-40587AC994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A2130785-A33F-4794-9FD7-E40C79E56A77}" type="pres">
      <dgm:prSet presAssocID="{1A02D43B-D722-4DA9-BB4F-40587AC99463}" presName="spaceRect" presStyleCnt="0"/>
      <dgm:spPr/>
    </dgm:pt>
    <dgm:pt modelId="{6461418F-8BFF-412D-BE77-2DAC4D8CCCFE}" type="pres">
      <dgm:prSet presAssocID="{1A02D43B-D722-4DA9-BB4F-40587AC99463}" presName="textRect" presStyleLbl="revTx" presStyleIdx="3" presStyleCnt="5">
        <dgm:presLayoutVars>
          <dgm:chMax val="1"/>
          <dgm:chPref val="1"/>
        </dgm:presLayoutVars>
      </dgm:prSet>
      <dgm:spPr/>
    </dgm:pt>
    <dgm:pt modelId="{4FE19B3F-68ED-4B78-A9D1-E0B70AD954AE}" type="pres">
      <dgm:prSet presAssocID="{437C8A8E-6D44-43BD-8FAD-F6AA852A9AF2}" presName="sibTrans" presStyleCnt="0"/>
      <dgm:spPr/>
    </dgm:pt>
    <dgm:pt modelId="{72DFCDC0-AFCD-4D93-8A1F-DC0FEF41A68B}" type="pres">
      <dgm:prSet presAssocID="{33B27032-306A-4530-B353-B1A41F208905}" presName="compNode" presStyleCnt="0"/>
      <dgm:spPr/>
    </dgm:pt>
    <dgm:pt modelId="{12FD5E93-95F4-4B81-BE68-2B914B01BFD8}" type="pres">
      <dgm:prSet presAssocID="{33B27032-306A-4530-B353-B1A41F208905}" presName="iconBgRect" presStyleLbl="bgShp" presStyleIdx="4" presStyleCnt="5"/>
      <dgm:spPr/>
    </dgm:pt>
    <dgm:pt modelId="{E68498B3-6796-421F-A1D8-6470AAF83858}" type="pres">
      <dgm:prSet presAssocID="{33B27032-306A-4530-B353-B1A41F20890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
        </a:ext>
      </dgm:extLst>
    </dgm:pt>
    <dgm:pt modelId="{6F24F5EE-3F17-4872-A855-943A0641CCEF}" type="pres">
      <dgm:prSet presAssocID="{33B27032-306A-4530-B353-B1A41F208905}" presName="spaceRect" presStyleCnt="0"/>
      <dgm:spPr/>
    </dgm:pt>
    <dgm:pt modelId="{B141DBA2-E22D-4DCE-8152-263DFC439BE0}" type="pres">
      <dgm:prSet presAssocID="{33B27032-306A-4530-B353-B1A41F208905}" presName="textRect" presStyleLbl="revTx" presStyleIdx="4" presStyleCnt="5">
        <dgm:presLayoutVars>
          <dgm:chMax val="1"/>
          <dgm:chPref val="1"/>
        </dgm:presLayoutVars>
      </dgm:prSet>
      <dgm:spPr/>
    </dgm:pt>
  </dgm:ptLst>
  <dgm:cxnLst>
    <dgm:cxn modelId="{25A37E03-4C5D-4491-8E66-16A35E5214CD}" type="presOf" srcId="{F0C5FDBE-1C59-4933-9FC1-92E310B26E78}" destId="{67A6D9C9-5258-4477-B7AB-E7924F32EE94}" srcOrd="0" destOrd="0" presId="urn:microsoft.com/office/officeart/2018/5/layout/IconCircleLabelList"/>
    <dgm:cxn modelId="{F6CB3806-2329-4EFE-B949-585978B0FD74}" type="presOf" srcId="{33B27032-306A-4530-B353-B1A41F208905}" destId="{B141DBA2-E22D-4DCE-8152-263DFC439BE0}" srcOrd="0" destOrd="0" presId="urn:microsoft.com/office/officeart/2018/5/layout/IconCircleLabelList"/>
    <dgm:cxn modelId="{78538F1A-1D2D-4BB1-BD77-F30BE56BFC53}" type="presOf" srcId="{ED547B91-06FD-40F8-9061-B19FC6EE4413}" destId="{53DF6CFE-12BA-4F42-B80D-C593CDBCA729}" srcOrd="0" destOrd="0" presId="urn:microsoft.com/office/officeart/2018/5/layout/IconCircleLabelList"/>
    <dgm:cxn modelId="{C38A3F56-F48E-47BB-A97D-8C9A379B9057}" srcId="{60F04ED9-E829-4E19-BD31-C0B083A78D52}" destId="{F0C5FDBE-1C59-4933-9FC1-92E310B26E78}" srcOrd="2" destOrd="0" parTransId="{7C9BC8AD-798A-4175-A923-5F3E94D144EB}" sibTransId="{123251D3-F4E2-40D4-A8D6-D87E1BC63CCB}"/>
    <dgm:cxn modelId="{1A917388-026E-4E1C-A76D-1ECF3F4B6BFA}" srcId="{60F04ED9-E829-4E19-BD31-C0B083A78D52}" destId="{33B27032-306A-4530-B353-B1A41F208905}" srcOrd="4" destOrd="0" parTransId="{D729D827-523E-4FFB-8E65-D737A7618F45}" sibTransId="{E6F8AA4A-6737-4509-A450-E7AA1BB7ACA7}"/>
    <dgm:cxn modelId="{31976590-1B3D-4270-AD58-9A138076253F}" srcId="{60F04ED9-E829-4E19-BD31-C0B083A78D52}" destId="{0BC82EB3-7AE0-4DED-9F7A-B14277D21E86}" srcOrd="0" destOrd="0" parTransId="{516BD98A-8F67-4016-8158-668F5B40D66F}" sibTransId="{3453A91E-2F97-4044-A2C2-A2B0219F13AB}"/>
    <dgm:cxn modelId="{A804AD9A-1A0E-4948-9C63-ACFAD1530350}" srcId="{60F04ED9-E829-4E19-BD31-C0B083A78D52}" destId="{ED547B91-06FD-40F8-9061-B19FC6EE4413}" srcOrd="1" destOrd="0" parTransId="{B55D97E5-16C1-4D61-B914-AB68496B2CE3}" sibTransId="{943C1945-62C4-4BF2-9CE3-13D686CFC126}"/>
    <dgm:cxn modelId="{FA1E5FA8-A28F-4346-BC93-3A39C8F014F8}" srcId="{60F04ED9-E829-4E19-BD31-C0B083A78D52}" destId="{1A02D43B-D722-4DA9-BB4F-40587AC99463}" srcOrd="3" destOrd="0" parTransId="{A501510A-5B20-43A8-BBCE-B64622B46BAA}" sibTransId="{437C8A8E-6D44-43BD-8FAD-F6AA852A9AF2}"/>
    <dgm:cxn modelId="{02024DAD-D753-4833-B481-4907A4DEC067}" type="presOf" srcId="{0BC82EB3-7AE0-4DED-9F7A-B14277D21E86}" destId="{79771510-0E02-43E5-8E9B-C30264FD9576}" srcOrd="0" destOrd="0" presId="urn:microsoft.com/office/officeart/2018/5/layout/IconCircleLabelList"/>
    <dgm:cxn modelId="{539C8BC8-4CEB-479F-A94D-EF5A58F9E089}" type="presOf" srcId="{1A02D43B-D722-4DA9-BB4F-40587AC99463}" destId="{6461418F-8BFF-412D-BE77-2DAC4D8CCCFE}" srcOrd="0" destOrd="0" presId="urn:microsoft.com/office/officeart/2018/5/layout/IconCircleLabelList"/>
    <dgm:cxn modelId="{A7506DFA-DB7D-41F7-A756-92C14F80B761}" type="presOf" srcId="{60F04ED9-E829-4E19-BD31-C0B083A78D52}" destId="{97BC3B96-FEA7-4AC1-920D-DD2F7A4F1FB9}" srcOrd="0" destOrd="0" presId="urn:microsoft.com/office/officeart/2018/5/layout/IconCircleLabelList"/>
    <dgm:cxn modelId="{B892CB82-6D85-4626-9ECC-8F499215D881}" type="presParOf" srcId="{97BC3B96-FEA7-4AC1-920D-DD2F7A4F1FB9}" destId="{BB57E3EB-9010-4662-B34C-A3196C00AF3C}" srcOrd="0" destOrd="0" presId="urn:microsoft.com/office/officeart/2018/5/layout/IconCircleLabelList"/>
    <dgm:cxn modelId="{CDD8499F-8B50-4341-B35E-64EF1D2F7FAD}" type="presParOf" srcId="{BB57E3EB-9010-4662-B34C-A3196C00AF3C}" destId="{C38B4B50-7DA5-4C15-8DC3-5A83B4A85D9E}" srcOrd="0" destOrd="0" presId="urn:microsoft.com/office/officeart/2018/5/layout/IconCircleLabelList"/>
    <dgm:cxn modelId="{734448A2-DCFA-41D3-92A9-97664A21F750}" type="presParOf" srcId="{BB57E3EB-9010-4662-B34C-A3196C00AF3C}" destId="{0A642242-A3B1-488F-880D-45D1A27C64A5}" srcOrd="1" destOrd="0" presId="urn:microsoft.com/office/officeart/2018/5/layout/IconCircleLabelList"/>
    <dgm:cxn modelId="{1002CCC9-EB6E-4617-BE25-AC541C61DB6C}" type="presParOf" srcId="{BB57E3EB-9010-4662-B34C-A3196C00AF3C}" destId="{57810F4C-2511-41D9-B2E3-C939F827B554}" srcOrd="2" destOrd="0" presId="urn:microsoft.com/office/officeart/2018/5/layout/IconCircleLabelList"/>
    <dgm:cxn modelId="{AE9DEDC6-97BB-480A-B7DA-6792750B5B7F}" type="presParOf" srcId="{BB57E3EB-9010-4662-B34C-A3196C00AF3C}" destId="{79771510-0E02-43E5-8E9B-C30264FD9576}" srcOrd="3" destOrd="0" presId="urn:microsoft.com/office/officeart/2018/5/layout/IconCircleLabelList"/>
    <dgm:cxn modelId="{F00DC5EA-9758-4F2F-8CA9-7030FD85B5D6}" type="presParOf" srcId="{97BC3B96-FEA7-4AC1-920D-DD2F7A4F1FB9}" destId="{31908FCD-74AA-493C-9F97-A27EF2AA69F6}" srcOrd="1" destOrd="0" presId="urn:microsoft.com/office/officeart/2018/5/layout/IconCircleLabelList"/>
    <dgm:cxn modelId="{818B0694-13B0-4DD1-84FC-4631289A7825}" type="presParOf" srcId="{97BC3B96-FEA7-4AC1-920D-DD2F7A4F1FB9}" destId="{DFF4890F-65E2-477F-89E1-AB501009AD95}" srcOrd="2" destOrd="0" presId="urn:microsoft.com/office/officeart/2018/5/layout/IconCircleLabelList"/>
    <dgm:cxn modelId="{FBE1F229-C191-415A-8192-69C44F645343}" type="presParOf" srcId="{DFF4890F-65E2-477F-89E1-AB501009AD95}" destId="{5DA324EB-B33F-4ABE-BE67-9A495DB7E869}" srcOrd="0" destOrd="0" presId="urn:microsoft.com/office/officeart/2018/5/layout/IconCircleLabelList"/>
    <dgm:cxn modelId="{B669214D-29D1-4106-8200-345896FB6E73}" type="presParOf" srcId="{DFF4890F-65E2-477F-89E1-AB501009AD95}" destId="{8084B2F6-381B-4094-BDBB-CF9B4B1FF7C8}" srcOrd="1" destOrd="0" presId="urn:microsoft.com/office/officeart/2018/5/layout/IconCircleLabelList"/>
    <dgm:cxn modelId="{98A940E7-87F2-48FC-9E0A-07C78F38304F}" type="presParOf" srcId="{DFF4890F-65E2-477F-89E1-AB501009AD95}" destId="{DFC719C9-37C2-4797-ADE6-374659D89D9C}" srcOrd="2" destOrd="0" presId="urn:microsoft.com/office/officeart/2018/5/layout/IconCircleLabelList"/>
    <dgm:cxn modelId="{0E183FD4-1A65-4EA9-8336-9A8AFF654AEB}" type="presParOf" srcId="{DFF4890F-65E2-477F-89E1-AB501009AD95}" destId="{53DF6CFE-12BA-4F42-B80D-C593CDBCA729}" srcOrd="3" destOrd="0" presId="urn:microsoft.com/office/officeart/2018/5/layout/IconCircleLabelList"/>
    <dgm:cxn modelId="{85B2AA9A-47F4-4F9F-9935-09B406246B34}" type="presParOf" srcId="{97BC3B96-FEA7-4AC1-920D-DD2F7A4F1FB9}" destId="{ECBCE4BA-91A7-4DF7-908A-776A40AC0F2C}" srcOrd="3" destOrd="0" presId="urn:microsoft.com/office/officeart/2018/5/layout/IconCircleLabelList"/>
    <dgm:cxn modelId="{F3D241BC-0B96-4852-BE2D-4029B38CE61F}" type="presParOf" srcId="{97BC3B96-FEA7-4AC1-920D-DD2F7A4F1FB9}" destId="{FADBCD59-F83B-4C30-A739-352B0BAD165D}" srcOrd="4" destOrd="0" presId="urn:microsoft.com/office/officeart/2018/5/layout/IconCircleLabelList"/>
    <dgm:cxn modelId="{83763BDA-1AA3-477F-90CB-FD8D8B360C36}" type="presParOf" srcId="{FADBCD59-F83B-4C30-A739-352B0BAD165D}" destId="{2096DAE1-AEFF-4698-8FB3-8F63B865DB80}" srcOrd="0" destOrd="0" presId="urn:microsoft.com/office/officeart/2018/5/layout/IconCircleLabelList"/>
    <dgm:cxn modelId="{48F5D899-3C13-4667-9BB1-865320D08022}" type="presParOf" srcId="{FADBCD59-F83B-4C30-A739-352B0BAD165D}" destId="{257CFB79-D9FB-4218-8111-A808A08E0094}" srcOrd="1" destOrd="0" presId="urn:microsoft.com/office/officeart/2018/5/layout/IconCircleLabelList"/>
    <dgm:cxn modelId="{92766984-9A8A-49BD-B7CA-7CE639F3C6B4}" type="presParOf" srcId="{FADBCD59-F83B-4C30-A739-352B0BAD165D}" destId="{B6F64CAD-2421-4C34-BA71-6938739A3946}" srcOrd="2" destOrd="0" presId="urn:microsoft.com/office/officeart/2018/5/layout/IconCircleLabelList"/>
    <dgm:cxn modelId="{DD89557D-9E67-4510-ADB6-CB12F20B75F0}" type="presParOf" srcId="{FADBCD59-F83B-4C30-A739-352B0BAD165D}" destId="{67A6D9C9-5258-4477-B7AB-E7924F32EE94}" srcOrd="3" destOrd="0" presId="urn:microsoft.com/office/officeart/2018/5/layout/IconCircleLabelList"/>
    <dgm:cxn modelId="{3B27AF3B-32D4-48FA-A222-0A41B7FC56D9}" type="presParOf" srcId="{97BC3B96-FEA7-4AC1-920D-DD2F7A4F1FB9}" destId="{EED40443-3755-4236-BCAE-600D081C6016}" srcOrd="5" destOrd="0" presId="urn:microsoft.com/office/officeart/2018/5/layout/IconCircleLabelList"/>
    <dgm:cxn modelId="{BC5B6BEA-2C70-4281-B7A7-17A9FF7F9409}" type="presParOf" srcId="{97BC3B96-FEA7-4AC1-920D-DD2F7A4F1FB9}" destId="{240DCAEC-39DA-44AA-8E30-E60EDF82F8E1}" srcOrd="6" destOrd="0" presId="urn:microsoft.com/office/officeart/2018/5/layout/IconCircleLabelList"/>
    <dgm:cxn modelId="{BF06A96E-85D1-4FBF-B8E4-FEF6D21FBED7}" type="presParOf" srcId="{240DCAEC-39DA-44AA-8E30-E60EDF82F8E1}" destId="{35A30460-32BB-4AE1-A3DF-75C1BA9BDC7D}" srcOrd="0" destOrd="0" presId="urn:microsoft.com/office/officeart/2018/5/layout/IconCircleLabelList"/>
    <dgm:cxn modelId="{E4FB0352-B558-499E-A5C0-4C7253266BC2}" type="presParOf" srcId="{240DCAEC-39DA-44AA-8E30-E60EDF82F8E1}" destId="{7DF3955D-F6EE-4757-8853-1573D771C34B}" srcOrd="1" destOrd="0" presId="urn:microsoft.com/office/officeart/2018/5/layout/IconCircleLabelList"/>
    <dgm:cxn modelId="{F6D30BCD-92AB-44BE-BAC0-52BABA82ED3D}" type="presParOf" srcId="{240DCAEC-39DA-44AA-8E30-E60EDF82F8E1}" destId="{A2130785-A33F-4794-9FD7-E40C79E56A77}" srcOrd="2" destOrd="0" presId="urn:microsoft.com/office/officeart/2018/5/layout/IconCircleLabelList"/>
    <dgm:cxn modelId="{8FFE168C-B3CC-45F5-B393-C5D372EE2B6E}" type="presParOf" srcId="{240DCAEC-39DA-44AA-8E30-E60EDF82F8E1}" destId="{6461418F-8BFF-412D-BE77-2DAC4D8CCCFE}" srcOrd="3" destOrd="0" presId="urn:microsoft.com/office/officeart/2018/5/layout/IconCircleLabelList"/>
    <dgm:cxn modelId="{37ABDD42-5FBB-4F29-AB05-4204D9C2DB1D}" type="presParOf" srcId="{97BC3B96-FEA7-4AC1-920D-DD2F7A4F1FB9}" destId="{4FE19B3F-68ED-4B78-A9D1-E0B70AD954AE}" srcOrd="7" destOrd="0" presId="urn:microsoft.com/office/officeart/2018/5/layout/IconCircleLabelList"/>
    <dgm:cxn modelId="{4834F862-98D2-4192-9146-8312862F5159}" type="presParOf" srcId="{97BC3B96-FEA7-4AC1-920D-DD2F7A4F1FB9}" destId="{72DFCDC0-AFCD-4D93-8A1F-DC0FEF41A68B}" srcOrd="8" destOrd="0" presId="urn:microsoft.com/office/officeart/2018/5/layout/IconCircleLabelList"/>
    <dgm:cxn modelId="{B12BA319-2B3D-4330-BD4B-535F496E3C37}" type="presParOf" srcId="{72DFCDC0-AFCD-4D93-8A1F-DC0FEF41A68B}" destId="{12FD5E93-95F4-4B81-BE68-2B914B01BFD8}" srcOrd="0" destOrd="0" presId="urn:microsoft.com/office/officeart/2018/5/layout/IconCircleLabelList"/>
    <dgm:cxn modelId="{5D1B6701-572A-4EBD-8555-F8BD2F1BEE34}" type="presParOf" srcId="{72DFCDC0-AFCD-4D93-8A1F-DC0FEF41A68B}" destId="{E68498B3-6796-421F-A1D8-6470AAF83858}" srcOrd="1" destOrd="0" presId="urn:microsoft.com/office/officeart/2018/5/layout/IconCircleLabelList"/>
    <dgm:cxn modelId="{D16F578B-B424-4E94-9F17-94CB5996F271}" type="presParOf" srcId="{72DFCDC0-AFCD-4D93-8A1F-DC0FEF41A68B}" destId="{6F24F5EE-3F17-4872-A855-943A0641CCEF}" srcOrd="2" destOrd="0" presId="urn:microsoft.com/office/officeart/2018/5/layout/IconCircleLabelList"/>
    <dgm:cxn modelId="{81585EEE-207C-4369-AD21-6D79D47DCAB8}" type="presParOf" srcId="{72DFCDC0-AFCD-4D93-8A1F-DC0FEF41A68B}" destId="{B141DBA2-E22D-4DCE-8152-263DFC439BE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E4769-81D5-42B8-B4AE-4F4E19CEF0E9}">
      <dsp:nvSpPr>
        <dsp:cNvPr id="0" name=""/>
        <dsp:cNvSpPr/>
      </dsp:nvSpPr>
      <dsp:spPr>
        <a:xfrm>
          <a:off x="723428" y="958582"/>
          <a:ext cx="1462501" cy="146250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31C135-9D42-4658-8DBE-7375BACB7BB1}">
      <dsp:nvSpPr>
        <dsp:cNvPr id="0" name=""/>
        <dsp:cNvSpPr/>
      </dsp:nvSpPr>
      <dsp:spPr>
        <a:xfrm>
          <a:off x="1035108" y="1270263"/>
          <a:ext cx="839140" cy="8391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38FCF5-3416-4CEC-AC03-DD270C04207E}">
      <dsp:nvSpPr>
        <dsp:cNvPr id="0" name=""/>
        <dsp:cNvSpPr/>
      </dsp:nvSpPr>
      <dsp:spPr>
        <a:xfrm>
          <a:off x="255907" y="2876617"/>
          <a:ext cx="23975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Lack of context during search</a:t>
          </a:r>
          <a:endParaRPr lang="en-US" sz="1800" kern="1200"/>
        </a:p>
      </dsp:txBody>
      <dsp:txXfrm>
        <a:off x="255907" y="2876617"/>
        <a:ext cx="2397543" cy="720000"/>
      </dsp:txXfrm>
    </dsp:sp>
    <dsp:sp modelId="{704FFE2B-751B-4F2A-BB6C-E81D99CB8095}">
      <dsp:nvSpPr>
        <dsp:cNvPr id="0" name=""/>
        <dsp:cNvSpPr/>
      </dsp:nvSpPr>
      <dsp:spPr>
        <a:xfrm>
          <a:off x="3540542" y="958582"/>
          <a:ext cx="1462501" cy="146250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32040-1E2C-4863-8373-F593464962CA}">
      <dsp:nvSpPr>
        <dsp:cNvPr id="0" name=""/>
        <dsp:cNvSpPr/>
      </dsp:nvSpPr>
      <dsp:spPr>
        <a:xfrm>
          <a:off x="3852222" y="1270263"/>
          <a:ext cx="839140" cy="839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4DAC0-68B4-4CD7-BF9A-A04E0ABC1471}">
      <dsp:nvSpPr>
        <dsp:cNvPr id="0" name=""/>
        <dsp:cNvSpPr/>
      </dsp:nvSpPr>
      <dsp:spPr>
        <a:xfrm>
          <a:off x="3073021" y="2876617"/>
          <a:ext cx="23975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Lack of personalization</a:t>
          </a:r>
          <a:endParaRPr lang="en-US" sz="1800" kern="1200"/>
        </a:p>
      </dsp:txBody>
      <dsp:txXfrm>
        <a:off x="3073021" y="2876617"/>
        <a:ext cx="2397543" cy="720000"/>
      </dsp:txXfrm>
    </dsp:sp>
    <dsp:sp modelId="{499AA926-B1AE-4352-A392-A905AE864C61}">
      <dsp:nvSpPr>
        <dsp:cNvPr id="0" name=""/>
        <dsp:cNvSpPr/>
      </dsp:nvSpPr>
      <dsp:spPr>
        <a:xfrm>
          <a:off x="6357656" y="958582"/>
          <a:ext cx="1462501" cy="146250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9A8B7-1C21-49B4-8C96-6CE2D0E9C0D8}">
      <dsp:nvSpPr>
        <dsp:cNvPr id="0" name=""/>
        <dsp:cNvSpPr/>
      </dsp:nvSpPr>
      <dsp:spPr>
        <a:xfrm>
          <a:off x="6669336" y="1270263"/>
          <a:ext cx="839140" cy="8391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305DE8-6AA5-4ECF-9EFD-3F15537C0D11}">
      <dsp:nvSpPr>
        <dsp:cNvPr id="0" name=""/>
        <dsp:cNvSpPr/>
      </dsp:nvSpPr>
      <dsp:spPr>
        <a:xfrm>
          <a:off x="5890135" y="2876617"/>
          <a:ext cx="23975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Lack of Customer insights</a:t>
          </a:r>
          <a:endParaRPr lang="en-US" sz="1800" kern="1200"/>
        </a:p>
      </dsp:txBody>
      <dsp:txXfrm>
        <a:off x="5890135" y="2876617"/>
        <a:ext cx="2397543" cy="720000"/>
      </dsp:txXfrm>
    </dsp:sp>
    <dsp:sp modelId="{B4D450EE-502C-4510-9DB0-F07183F9642F}">
      <dsp:nvSpPr>
        <dsp:cNvPr id="0" name=""/>
        <dsp:cNvSpPr/>
      </dsp:nvSpPr>
      <dsp:spPr>
        <a:xfrm>
          <a:off x="9174770" y="958582"/>
          <a:ext cx="1462501" cy="146250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704B9-531D-4FD1-8EA4-7CE839062D8A}">
      <dsp:nvSpPr>
        <dsp:cNvPr id="0" name=""/>
        <dsp:cNvSpPr/>
      </dsp:nvSpPr>
      <dsp:spPr>
        <a:xfrm>
          <a:off x="9486450" y="1270263"/>
          <a:ext cx="839140" cy="8391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7F8E57-28D4-411B-A720-C18EF9036D6C}">
      <dsp:nvSpPr>
        <dsp:cNvPr id="0" name=""/>
        <dsp:cNvSpPr/>
      </dsp:nvSpPr>
      <dsp:spPr>
        <a:xfrm>
          <a:off x="8707248" y="2876617"/>
          <a:ext cx="23975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Lack of understanding of customer intent</a:t>
          </a:r>
          <a:endParaRPr lang="en-US" sz="1800" kern="1200"/>
        </a:p>
      </dsp:txBody>
      <dsp:txXfrm>
        <a:off x="8707248" y="2876617"/>
        <a:ext cx="239754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D9DBF-F058-4D39-97FE-FF3AFC80B967}">
      <dsp:nvSpPr>
        <dsp:cNvPr id="0" name=""/>
        <dsp:cNvSpPr/>
      </dsp:nvSpPr>
      <dsp:spPr>
        <a:xfrm>
          <a:off x="0" y="0"/>
          <a:ext cx="11223571" cy="87273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F4E5ED-5F69-4591-9C88-6D9F76B1D941}">
      <dsp:nvSpPr>
        <dsp:cNvPr id="0" name=""/>
        <dsp:cNvSpPr/>
      </dsp:nvSpPr>
      <dsp:spPr>
        <a:xfrm>
          <a:off x="264001" y="198086"/>
          <a:ext cx="480002" cy="4800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B6BDE8-C45A-41AE-A51F-487D7DB8E56F}">
      <dsp:nvSpPr>
        <dsp:cNvPr id="0" name=""/>
        <dsp:cNvSpPr/>
      </dsp:nvSpPr>
      <dsp:spPr>
        <a:xfrm>
          <a:off x="1008005" y="1721"/>
          <a:ext cx="10215566" cy="872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64" tIns="92364" rIns="92364" bIns="92364" numCol="1" spcCol="1270" anchor="ctr" anchorCtr="0">
          <a:noAutofit/>
        </a:bodyPr>
        <a:lstStyle/>
        <a:p>
          <a:pPr marL="0" lvl="0" indent="0" algn="l" defTabSz="977900">
            <a:lnSpc>
              <a:spcPct val="90000"/>
            </a:lnSpc>
            <a:spcBef>
              <a:spcPct val="0"/>
            </a:spcBef>
            <a:spcAft>
              <a:spcPct val="35000"/>
            </a:spcAft>
            <a:buNone/>
          </a:pPr>
          <a:r>
            <a:rPr lang="en-US" sz="2200" kern="1200" dirty="0"/>
            <a:t>Search results based on free text</a:t>
          </a:r>
        </a:p>
      </dsp:txBody>
      <dsp:txXfrm>
        <a:off x="1008005" y="1721"/>
        <a:ext cx="10215566" cy="872732"/>
      </dsp:txXfrm>
    </dsp:sp>
    <dsp:sp modelId="{790DA542-CF7E-42A6-9754-8247796D39D5}">
      <dsp:nvSpPr>
        <dsp:cNvPr id="0" name=""/>
        <dsp:cNvSpPr/>
      </dsp:nvSpPr>
      <dsp:spPr>
        <a:xfrm>
          <a:off x="0" y="1092637"/>
          <a:ext cx="11223571" cy="87273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9ADB0A-C467-4956-B763-D707B4287799}">
      <dsp:nvSpPr>
        <dsp:cNvPr id="0" name=""/>
        <dsp:cNvSpPr/>
      </dsp:nvSpPr>
      <dsp:spPr>
        <a:xfrm>
          <a:off x="264001" y="1289002"/>
          <a:ext cx="480002" cy="4800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111481-C761-4937-920A-FD741328C38E}">
      <dsp:nvSpPr>
        <dsp:cNvPr id="0" name=""/>
        <dsp:cNvSpPr/>
      </dsp:nvSpPr>
      <dsp:spPr>
        <a:xfrm>
          <a:off x="1008005" y="1092637"/>
          <a:ext cx="10215566" cy="872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64" tIns="92364" rIns="92364" bIns="92364" numCol="1" spcCol="1270" anchor="ctr" anchorCtr="0">
          <a:noAutofit/>
        </a:bodyPr>
        <a:lstStyle/>
        <a:p>
          <a:pPr marL="0" lvl="0" indent="0" algn="l" defTabSz="977900">
            <a:lnSpc>
              <a:spcPct val="90000"/>
            </a:lnSpc>
            <a:spcBef>
              <a:spcPct val="0"/>
            </a:spcBef>
            <a:spcAft>
              <a:spcPct val="35000"/>
            </a:spcAft>
            <a:buNone/>
          </a:pPr>
          <a:r>
            <a:rPr lang="en-US" sz="2200" kern="1200" dirty="0"/>
            <a:t>Mapping of search results to products available in the inventory.</a:t>
          </a:r>
        </a:p>
      </dsp:txBody>
      <dsp:txXfrm>
        <a:off x="1008005" y="1092637"/>
        <a:ext cx="10215566" cy="872732"/>
      </dsp:txXfrm>
    </dsp:sp>
    <dsp:sp modelId="{B548C605-ACA8-4C40-AADF-9EBA9225A225}">
      <dsp:nvSpPr>
        <dsp:cNvPr id="0" name=""/>
        <dsp:cNvSpPr/>
      </dsp:nvSpPr>
      <dsp:spPr>
        <a:xfrm>
          <a:off x="0" y="2183553"/>
          <a:ext cx="11223571" cy="87273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202576-AFAC-40AA-B0DF-6F9ACF395D9A}">
      <dsp:nvSpPr>
        <dsp:cNvPr id="0" name=""/>
        <dsp:cNvSpPr/>
      </dsp:nvSpPr>
      <dsp:spPr>
        <a:xfrm>
          <a:off x="264001" y="2379917"/>
          <a:ext cx="480002" cy="4800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A02C1D-FD6C-44BA-8182-42F5A5749E83}">
      <dsp:nvSpPr>
        <dsp:cNvPr id="0" name=""/>
        <dsp:cNvSpPr/>
      </dsp:nvSpPr>
      <dsp:spPr>
        <a:xfrm>
          <a:off x="1008005" y="2183553"/>
          <a:ext cx="10215566" cy="872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64" tIns="92364" rIns="92364" bIns="92364" numCol="1" spcCol="1270" anchor="ctr" anchorCtr="0">
          <a:noAutofit/>
        </a:bodyPr>
        <a:lstStyle/>
        <a:p>
          <a:pPr marL="0" lvl="0" indent="0" algn="l" defTabSz="977900">
            <a:lnSpc>
              <a:spcPct val="90000"/>
            </a:lnSpc>
            <a:spcBef>
              <a:spcPct val="0"/>
            </a:spcBef>
            <a:spcAft>
              <a:spcPct val="35000"/>
            </a:spcAft>
            <a:buNone/>
          </a:pPr>
          <a:r>
            <a:rPr lang="en-US" sz="2200" kern="1200"/>
            <a:t>Personalised search recommendations</a:t>
          </a:r>
        </a:p>
      </dsp:txBody>
      <dsp:txXfrm>
        <a:off x="1008005" y="2183553"/>
        <a:ext cx="10215566" cy="872732"/>
      </dsp:txXfrm>
    </dsp:sp>
    <dsp:sp modelId="{AE2077C4-815A-4AA4-BB77-0976A79CAF91}">
      <dsp:nvSpPr>
        <dsp:cNvPr id="0" name=""/>
        <dsp:cNvSpPr/>
      </dsp:nvSpPr>
      <dsp:spPr>
        <a:xfrm>
          <a:off x="0" y="3274468"/>
          <a:ext cx="11223571" cy="87273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97EE4C-ADB5-471B-9921-2C590CB5410E}">
      <dsp:nvSpPr>
        <dsp:cNvPr id="0" name=""/>
        <dsp:cNvSpPr/>
      </dsp:nvSpPr>
      <dsp:spPr>
        <a:xfrm>
          <a:off x="264001" y="3470833"/>
          <a:ext cx="480002" cy="4800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2C01C9-37A0-4B5B-8FF7-37BB906D0B86}">
      <dsp:nvSpPr>
        <dsp:cNvPr id="0" name=""/>
        <dsp:cNvSpPr/>
      </dsp:nvSpPr>
      <dsp:spPr>
        <a:xfrm>
          <a:off x="1008005" y="3274468"/>
          <a:ext cx="10215566" cy="872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64" tIns="92364" rIns="92364" bIns="92364" numCol="1" spcCol="1270" anchor="ctr" anchorCtr="0">
          <a:noAutofit/>
        </a:bodyPr>
        <a:lstStyle/>
        <a:p>
          <a:pPr marL="0" lvl="0" indent="0" algn="l" defTabSz="977900">
            <a:lnSpc>
              <a:spcPct val="90000"/>
            </a:lnSpc>
            <a:spcBef>
              <a:spcPct val="0"/>
            </a:spcBef>
            <a:spcAft>
              <a:spcPct val="35000"/>
            </a:spcAft>
            <a:buNone/>
          </a:pPr>
          <a:r>
            <a:rPr lang="en-US" sz="2200" kern="1200" dirty="0"/>
            <a:t>Customer insights for E-commerce platforms</a:t>
          </a:r>
        </a:p>
      </dsp:txBody>
      <dsp:txXfrm>
        <a:off x="1008005" y="3274468"/>
        <a:ext cx="10215566" cy="872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27AA3-2B0B-49AC-8D06-EEC57A7A1B96}">
      <dsp:nvSpPr>
        <dsp:cNvPr id="0" name=""/>
        <dsp:cNvSpPr/>
      </dsp:nvSpPr>
      <dsp:spPr>
        <a:xfrm>
          <a:off x="0" y="265390"/>
          <a:ext cx="11360700" cy="2165625"/>
        </a:xfrm>
        <a:prstGeom prst="rect">
          <a:avLst/>
        </a:prstGeom>
        <a:solidFill>
          <a:schemeClr val="lt1">
            <a:alpha val="90000"/>
            <a:hueOff val="0"/>
            <a:satOff val="0"/>
            <a:lumOff val="0"/>
            <a:alphaOff val="0"/>
          </a:schemeClr>
        </a:solidFill>
        <a:ln w="9525" cap="flat" cmpd="sng" algn="ctr">
          <a:solidFill>
            <a:schemeClr val="accent2">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1717" tIns="520700" rIns="88171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LLM: </a:t>
          </a:r>
          <a:r>
            <a:rPr lang="en-US" sz="2400" kern="1200" dirty="0" err="1"/>
            <a:t>OpenAI</a:t>
          </a:r>
          <a:endParaRPr lang="en-IN" sz="2400" kern="1200" dirty="0"/>
        </a:p>
        <a:p>
          <a:pPr marL="228600" lvl="1" indent="-228600" algn="l" defTabSz="1066800">
            <a:lnSpc>
              <a:spcPct val="90000"/>
            </a:lnSpc>
            <a:spcBef>
              <a:spcPct val="0"/>
            </a:spcBef>
            <a:spcAft>
              <a:spcPct val="15000"/>
            </a:spcAft>
            <a:buChar char="•"/>
          </a:pPr>
          <a:r>
            <a:rPr lang="en-US" sz="2400" kern="1200" dirty="0"/>
            <a:t>Embedding Model</a:t>
          </a:r>
          <a:endParaRPr lang="en-IN" sz="2400" kern="1200" dirty="0"/>
        </a:p>
        <a:p>
          <a:pPr marL="228600" lvl="1" indent="-228600" algn="l" defTabSz="1066800">
            <a:lnSpc>
              <a:spcPct val="90000"/>
            </a:lnSpc>
            <a:spcBef>
              <a:spcPct val="0"/>
            </a:spcBef>
            <a:spcAft>
              <a:spcPct val="15000"/>
            </a:spcAft>
            <a:buChar char="•"/>
          </a:pPr>
          <a:r>
            <a:rPr lang="en-US" sz="2400" kern="1200" dirty="0"/>
            <a:t>Recommendation Model</a:t>
          </a:r>
          <a:endParaRPr lang="en-IN" sz="2400" kern="1200" dirty="0"/>
        </a:p>
        <a:p>
          <a:pPr marL="285750" lvl="1" indent="-285750" algn="l" defTabSz="1244600">
            <a:lnSpc>
              <a:spcPct val="90000"/>
            </a:lnSpc>
            <a:spcBef>
              <a:spcPct val="0"/>
            </a:spcBef>
            <a:spcAft>
              <a:spcPct val="15000"/>
            </a:spcAft>
            <a:buChar char="•"/>
          </a:pPr>
          <a:endParaRPr lang="en-IN" sz="2800" kern="1200" dirty="0"/>
        </a:p>
      </dsp:txBody>
      <dsp:txXfrm>
        <a:off x="0" y="265390"/>
        <a:ext cx="11360700" cy="2165625"/>
      </dsp:txXfrm>
    </dsp:sp>
    <dsp:sp modelId="{004DC36F-1D09-4E00-9B0D-1F0FC8AE391C}">
      <dsp:nvSpPr>
        <dsp:cNvPr id="0" name=""/>
        <dsp:cNvSpPr/>
      </dsp:nvSpPr>
      <dsp:spPr>
        <a:xfrm>
          <a:off x="124484" y="0"/>
          <a:ext cx="4410371" cy="587890"/>
        </a:xfrm>
        <a:prstGeom prst="roundRect">
          <a:avLst/>
        </a:prstGeom>
        <a:gradFill rotWithShape="0">
          <a:gsLst>
            <a:gs pos="0">
              <a:schemeClr val="accent2">
                <a:shade val="80000"/>
                <a:hueOff val="0"/>
                <a:satOff val="0"/>
                <a:lumOff val="0"/>
                <a:alphaOff val="0"/>
                <a:tint val="100000"/>
                <a:shade val="100000"/>
                <a:satMod val="130000"/>
              </a:schemeClr>
            </a:gs>
            <a:gs pos="100000">
              <a:schemeClr val="accent2">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0585" tIns="0" rIns="300585" bIns="0" numCol="1" spcCol="1270" anchor="ctr" anchorCtr="0">
          <a:noAutofit/>
        </a:bodyPr>
        <a:lstStyle/>
        <a:p>
          <a:pPr marL="0" lvl="0" indent="0" algn="l" defTabSz="1066800">
            <a:lnSpc>
              <a:spcPct val="90000"/>
            </a:lnSpc>
            <a:spcBef>
              <a:spcPct val="0"/>
            </a:spcBef>
            <a:spcAft>
              <a:spcPct val="35000"/>
            </a:spcAft>
            <a:buNone/>
          </a:pPr>
          <a:r>
            <a:rPr lang="en-US" sz="2400" b="0" i="0" kern="1200" dirty="0"/>
            <a:t>Part A : Customer </a:t>
          </a:r>
          <a:endParaRPr lang="en-US" sz="2400" kern="1200" dirty="0"/>
        </a:p>
      </dsp:txBody>
      <dsp:txXfrm>
        <a:off x="153182" y="28698"/>
        <a:ext cx="4352975" cy="530494"/>
      </dsp:txXfrm>
    </dsp:sp>
    <dsp:sp modelId="{8264A4DA-E3CD-4189-AB2C-3F5407085384}">
      <dsp:nvSpPr>
        <dsp:cNvPr id="0" name=""/>
        <dsp:cNvSpPr/>
      </dsp:nvSpPr>
      <dsp:spPr>
        <a:xfrm>
          <a:off x="0" y="2736825"/>
          <a:ext cx="11360700" cy="1771875"/>
        </a:xfrm>
        <a:prstGeom prst="rect">
          <a:avLst/>
        </a:prstGeom>
        <a:solidFill>
          <a:schemeClr val="lt1">
            <a:alpha val="90000"/>
            <a:hueOff val="0"/>
            <a:satOff val="0"/>
            <a:lumOff val="0"/>
            <a:alphaOff val="0"/>
          </a:schemeClr>
        </a:solidFill>
        <a:ln w="9525" cap="flat" cmpd="sng" algn="ctr">
          <a:solidFill>
            <a:schemeClr val="accent2">
              <a:shade val="80000"/>
              <a:hueOff val="-478319"/>
              <a:satOff val="-33933"/>
              <a:lumOff val="3306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1717" tIns="520700" rIns="88171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Customer Segmentation Model</a:t>
          </a:r>
          <a:endParaRPr lang="en-IN" sz="2400" kern="1200" dirty="0"/>
        </a:p>
        <a:p>
          <a:pPr marL="228600" lvl="1" indent="-228600" algn="l" defTabSz="1066800">
            <a:lnSpc>
              <a:spcPct val="90000"/>
            </a:lnSpc>
            <a:spcBef>
              <a:spcPct val="0"/>
            </a:spcBef>
            <a:spcAft>
              <a:spcPct val="15000"/>
            </a:spcAft>
            <a:buChar char="•"/>
          </a:pPr>
          <a:r>
            <a:rPr lang="en-US" sz="2400" kern="1200" dirty="0"/>
            <a:t>Customer Propensity Model</a:t>
          </a:r>
          <a:endParaRPr lang="en-IN" sz="2400" kern="1200" dirty="0"/>
        </a:p>
        <a:p>
          <a:pPr marL="228600" lvl="1" indent="-228600" algn="l" defTabSz="1066800">
            <a:lnSpc>
              <a:spcPct val="90000"/>
            </a:lnSpc>
            <a:spcBef>
              <a:spcPct val="0"/>
            </a:spcBef>
            <a:spcAft>
              <a:spcPct val="15000"/>
            </a:spcAft>
            <a:buChar char="•"/>
          </a:pPr>
          <a:r>
            <a:rPr lang="en-US" sz="2400" kern="1200" dirty="0"/>
            <a:t>Demand Forecasting Model</a:t>
          </a:r>
          <a:endParaRPr lang="en-IN" sz="2400" kern="1200" dirty="0"/>
        </a:p>
      </dsp:txBody>
      <dsp:txXfrm>
        <a:off x="0" y="2736825"/>
        <a:ext cx="11360700" cy="1771875"/>
      </dsp:txXfrm>
    </dsp:sp>
    <dsp:sp modelId="{271DAB99-A482-4A46-8DE9-6AC500CC1EDF}">
      <dsp:nvSpPr>
        <dsp:cNvPr id="0" name=""/>
        <dsp:cNvSpPr/>
      </dsp:nvSpPr>
      <dsp:spPr>
        <a:xfrm>
          <a:off x="124484" y="2295685"/>
          <a:ext cx="4410371" cy="539810"/>
        </a:xfrm>
        <a:prstGeom prst="roundRect">
          <a:avLst/>
        </a:prstGeom>
        <a:gradFill rotWithShape="0">
          <a:gsLst>
            <a:gs pos="0">
              <a:schemeClr val="accent2">
                <a:shade val="80000"/>
                <a:hueOff val="-478319"/>
                <a:satOff val="-33933"/>
                <a:lumOff val="33065"/>
                <a:alphaOff val="0"/>
                <a:tint val="100000"/>
                <a:shade val="100000"/>
                <a:satMod val="130000"/>
              </a:schemeClr>
            </a:gs>
            <a:gs pos="100000">
              <a:schemeClr val="accent2">
                <a:shade val="80000"/>
                <a:hueOff val="-478319"/>
                <a:satOff val="-33933"/>
                <a:lumOff val="3306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0585" tIns="0" rIns="300585" bIns="0" numCol="1" spcCol="1270" anchor="ctr" anchorCtr="0">
          <a:noAutofit/>
        </a:bodyPr>
        <a:lstStyle/>
        <a:p>
          <a:pPr marL="0" lvl="0" indent="0" algn="l" defTabSz="1066800">
            <a:lnSpc>
              <a:spcPct val="90000"/>
            </a:lnSpc>
            <a:spcBef>
              <a:spcPct val="0"/>
            </a:spcBef>
            <a:spcAft>
              <a:spcPct val="35000"/>
            </a:spcAft>
            <a:buNone/>
          </a:pPr>
          <a:r>
            <a:rPr lang="en-US" sz="2400" b="0" i="0" kern="1200" dirty="0"/>
            <a:t>Part B: Retailer</a:t>
          </a:r>
          <a:endParaRPr lang="en-US" sz="2400" kern="1200" dirty="0"/>
        </a:p>
      </dsp:txBody>
      <dsp:txXfrm>
        <a:off x="150835" y="2322036"/>
        <a:ext cx="4357669" cy="4871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B4B50-7DA5-4C15-8DC3-5A83B4A85D9E}">
      <dsp:nvSpPr>
        <dsp:cNvPr id="0" name=""/>
        <dsp:cNvSpPr/>
      </dsp:nvSpPr>
      <dsp:spPr>
        <a:xfrm>
          <a:off x="868766" y="1183492"/>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642242-A3B1-488F-880D-45D1A27C64A5}">
      <dsp:nvSpPr>
        <dsp:cNvPr id="0" name=""/>
        <dsp:cNvSpPr/>
      </dsp:nvSpPr>
      <dsp:spPr>
        <a:xfrm>
          <a:off x="1102766" y="141749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771510-0E02-43E5-8E9B-C30264FD9576}">
      <dsp:nvSpPr>
        <dsp:cNvPr id="0" name=""/>
        <dsp:cNvSpPr/>
      </dsp:nvSpPr>
      <dsp:spPr>
        <a:xfrm>
          <a:off x="517766" y="262349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0" i="0" kern="1200" cap="none" dirty="0"/>
            <a:t>Cluster 1: Integration Of Flask APIs And Cloud Deployment</a:t>
          </a:r>
          <a:endParaRPr lang="en-US" sz="1400" kern="1200" cap="none" dirty="0"/>
        </a:p>
      </dsp:txBody>
      <dsp:txXfrm>
        <a:off x="517766" y="2623492"/>
        <a:ext cx="1800000" cy="720000"/>
      </dsp:txXfrm>
    </dsp:sp>
    <dsp:sp modelId="{5DA324EB-B33F-4ABE-BE67-9A495DB7E869}">
      <dsp:nvSpPr>
        <dsp:cNvPr id="0" name=""/>
        <dsp:cNvSpPr/>
      </dsp:nvSpPr>
      <dsp:spPr>
        <a:xfrm>
          <a:off x="2983766" y="1183492"/>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84B2F6-381B-4094-BDBB-CF9B4B1FF7C8}">
      <dsp:nvSpPr>
        <dsp:cNvPr id="0" name=""/>
        <dsp:cNvSpPr/>
      </dsp:nvSpPr>
      <dsp:spPr>
        <a:xfrm>
          <a:off x="3217766" y="141749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DF6CFE-12BA-4F42-B80D-C593CDBCA729}">
      <dsp:nvSpPr>
        <dsp:cNvPr id="0" name=""/>
        <dsp:cNvSpPr/>
      </dsp:nvSpPr>
      <dsp:spPr>
        <a:xfrm>
          <a:off x="2632766" y="262349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0" i="0" kern="1200" cap="none" dirty="0"/>
            <a:t>Cluster 2: Creation Of </a:t>
          </a:r>
          <a:r>
            <a:rPr lang="en-US" sz="1400" b="0" i="0" kern="1200" cap="none" dirty="0" err="1"/>
            <a:t>PowerBI</a:t>
          </a:r>
          <a:r>
            <a:rPr lang="en-US" sz="1400" b="0" i="0" kern="1200" cap="none" dirty="0"/>
            <a:t> Dashboard And Analytics</a:t>
          </a:r>
          <a:endParaRPr lang="en-US" sz="1400" kern="1200" cap="none" dirty="0"/>
        </a:p>
      </dsp:txBody>
      <dsp:txXfrm>
        <a:off x="2632766" y="2623492"/>
        <a:ext cx="1800000" cy="720000"/>
      </dsp:txXfrm>
    </dsp:sp>
    <dsp:sp modelId="{2096DAE1-AEFF-4698-8FB3-8F63B865DB80}">
      <dsp:nvSpPr>
        <dsp:cNvPr id="0" name=""/>
        <dsp:cNvSpPr/>
      </dsp:nvSpPr>
      <dsp:spPr>
        <a:xfrm>
          <a:off x="5098766" y="1183492"/>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7CFB79-D9FB-4218-8111-A808A08E0094}">
      <dsp:nvSpPr>
        <dsp:cNvPr id="0" name=""/>
        <dsp:cNvSpPr/>
      </dsp:nvSpPr>
      <dsp:spPr>
        <a:xfrm>
          <a:off x="5332766" y="141749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A6D9C9-5258-4477-B7AB-E7924F32EE94}">
      <dsp:nvSpPr>
        <dsp:cNvPr id="0" name=""/>
        <dsp:cNvSpPr/>
      </dsp:nvSpPr>
      <dsp:spPr>
        <a:xfrm>
          <a:off x="4747766" y="262349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0" i="0" kern="1200" cap="none" dirty="0"/>
            <a:t>Cluster 3: Creation Of GUI And Backend</a:t>
          </a:r>
          <a:endParaRPr lang="en-US" sz="1400" kern="1200" cap="none" dirty="0"/>
        </a:p>
      </dsp:txBody>
      <dsp:txXfrm>
        <a:off x="4747766" y="2623492"/>
        <a:ext cx="1800000" cy="720000"/>
      </dsp:txXfrm>
    </dsp:sp>
    <dsp:sp modelId="{35A30460-32BB-4AE1-A3DF-75C1BA9BDC7D}">
      <dsp:nvSpPr>
        <dsp:cNvPr id="0" name=""/>
        <dsp:cNvSpPr/>
      </dsp:nvSpPr>
      <dsp:spPr>
        <a:xfrm>
          <a:off x="7213766" y="1183492"/>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F3955D-F6EE-4757-8853-1573D771C34B}">
      <dsp:nvSpPr>
        <dsp:cNvPr id="0" name=""/>
        <dsp:cNvSpPr/>
      </dsp:nvSpPr>
      <dsp:spPr>
        <a:xfrm>
          <a:off x="7447766" y="141749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61418F-8BFF-412D-BE77-2DAC4D8CCCFE}">
      <dsp:nvSpPr>
        <dsp:cNvPr id="0" name=""/>
        <dsp:cNvSpPr/>
      </dsp:nvSpPr>
      <dsp:spPr>
        <a:xfrm>
          <a:off x="6862766" y="262349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0" i="0" kern="1200" cap="none" dirty="0"/>
            <a:t>Cluster 4: Embedding And Recommendation Engine</a:t>
          </a:r>
          <a:endParaRPr lang="en-US" sz="1400" kern="1200" cap="none" dirty="0"/>
        </a:p>
      </dsp:txBody>
      <dsp:txXfrm>
        <a:off x="6862766" y="2623492"/>
        <a:ext cx="1800000" cy="720000"/>
      </dsp:txXfrm>
    </dsp:sp>
    <dsp:sp modelId="{12FD5E93-95F4-4B81-BE68-2B914B01BFD8}">
      <dsp:nvSpPr>
        <dsp:cNvPr id="0" name=""/>
        <dsp:cNvSpPr/>
      </dsp:nvSpPr>
      <dsp:spPr>
        <a:xfrm>
          <a:off x="9328766" y="1183492"/>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498B3-6796-421F-A1D8-6470AAF83858}">
      <dsp:nvSpPr>
        <dsp:cNvPr id="0" name=""/>
        <dsp:cNvSpPr/>
      </dsp:nvSpPr>
      <dsp:spPr>
        <a:xfrm>
          <a:off x="9562766" y="141749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41DBA2-E22D-4DCE-8152-263DFC439BE0}">
      <dsp:nvSpPr>
        <dsp:cNvPr id="0" name=""/>
        <dsp:cNvSpPr/>
      </dsp:nvSpPr>
      <dsp:spPr>
        <a:xfrm>
          <a:off x="8977766" y="262349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0" i="0" kern="1200" cap="none" dirty="0"/>
            <a:t>Cluster 5: Modeling Exploration</a:t>
          </a:r>
          <a:endParaRPr lang="en-US" sz="1400" kern="1200" cap="none" dirty="0"/>
        </a:p>
      </dsp:txBody>
      <dsp:txXfrm>
        <a:off x="8977766" y="262349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67f91d2a56_0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g267f91d2a56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01a1798b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01a1798b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ac6dd662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6ac6dd662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6ac6dd6628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6ac6dd6628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6ac6dd662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6ac6dd662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bef2041b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bef2041b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c01a1798b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c01a1798b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c01a1798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c01a1798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c01a1798b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c01a1798b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Next Quarter Propensity</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Purchasing Window</a:t>
            </a:r>
            <a:endParaRPr dirty="0"/>
          </a:p>
          <a:p>
            <a:r>
              <a:rPr b="0" dirty="0"/>
              <a:t>No alt text provided</a:t>
            </a:r>
            <a:endParaRPr dirty="0"/>
          </a:p>
          <a:p>
            <a:endParaRPr dirty="0"/>
          </a:p>
          <a:p>
            <a:r>
              <a:rPr b="1" dirty="0"/>
              <a:t>Cluster Distribution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c01a1798b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c01a1798b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bef2041be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bef2041be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80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c01a1798b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c01a1798b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Next Quarter Propensity</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Purchasing Window</a:t>
            </a:r>
            <a:endParaRPr dirty="0"/>
          </a:p>
          <a:p>
            <a:r>
              <a:rPr b="0" dirty="0"/>
              <a:t>No alt text provided</a:t>
            </a:r>
            <a:endParaRPr dirty="0"/>
          </a:p>
          <a:p>
            <a:endParaRPr dirty="0"/>
          </a:p>
          <a:p>
            <a:r>
              <a:rPr b="1" dirty="0"/>
              <a:t>Cluster Distribution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bfc7f224e8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bfc7f224e8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bef2041be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bef2041be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bef2041b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bef2041b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bef2041b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bef2041b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bef2041be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bef2041be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bef2041b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bef2041b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bef2041be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bef2041be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bef2041b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bef2041b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bef92cb6b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bef92cb6b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bef2041be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bef2041be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6ac6dd66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6ac6dd66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15600" y="593367"/>
            <a:ext cx="11360700" cy="8313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 name="Google Shape;24;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5" name="Google Shape;25;p4"/>
          <p:cNvSpPr txBox="1">
            <a:spLocks noGrp="1"/>
          </p:cNvSpPr>
          <p:nvPr>
            <p:ph type="sldNum" idx="12"/>
          </p:nvPr>
        </p:nvSpPr>
        <p:spPr>
          <a:xfrm>
            <a:off x="11330666" y="6251679"/>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225F-C015-CB40-A01A-DF016AAA5E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B2DC99-3B60-DB5B-3030-4632ED9313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2DEEE9-D259-4A14-59A2-1D633B226410}"/>
              </a:ext>
            </a:extLst>
          </p:cNvPr>
          <p:cNvSpPr>
            <a:spLocks noGrp="1"/>
          </p:cNvSpPr>
          <p:nvPr>
            <p:ph type="dt" sz="half" idx="10"/>
          </p:nvPr>
        </p:nvSpPr>
        <p:spPr/>
        <p:txBody>
          <a:bodyPr/>
          <a:lstStyle/>
          <a:p>
            <a:fld id="{B2D640EC-2AA1-4D9D-8C15-700607C65659}" type="datetimeFigureOut">
              <a:rPr lang="en-US" smtClean="0"/>
              <a:t>3/19/2024</a:t>
            </a:fld>
            <a:endParaRPr lang="en-US"/>
          </a:p>
        </p:txBody>
      </p:sp>
      <p:sp>
        <p:nvSpPr>
          <p:cNvPr id="5" name="Footer Placeholder 4">
            <a:extLst>
              <a:ext uri="{FF2B5EF4-FFF2-40B4-BE49-F238E27FC236}">
                <a16:creationId xmlns:a16="http://schemas.microsoft.com/office/drawing/2014/main" id="{530CD75B-F5A2-B442-030B-5B5D0DEF3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C1D49-0145-948F-0068-CF50213BD689}"/>
              </a:ext>
            </a:extLst>
          </p:cNvPr>
          <p:cNvSpPr>
            <a:spLocks noGrp="1"/>
          </p:cNvSpPr>
          <p:nvPr>
            <p:ph type="sldNum" sz="quarter" idx="12"/>
          </p:nvPr>
        </p:nvSpPr>
        <p:spPr/>
        <p:txBody>
          <a:bodyPr/>
          <a:lstStyle/>
          <a:p>
            <a:fld id="{FD83FA5D-E528-44A4-A7AE-F58C9CA308BD}" type="slidenum">
              <a:rPr lang="en-US" smtClean="0"/>
              <a:t>‹#›</a:t>
            </a:fld>
            <a:endParaRPr lang="en-US"/>
          </a:p>
        </p:txBody>
      </p:sp>
    </p:spTree>
    <p:extLst>
      <p:ext uri="{BB962C8B-B14F-4D97-AF65-F5344CB8AC3E}">
        <p14:creationId xmlns:p14="http://schemas.microsoft.com/office/powerpoint/2010/main" val="57550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67412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15600" y="593367"/>
            <a:ext cx="11360700" cy="8313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8" name="Google Shape;28;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9" name="Google Shape;29;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5"/>
          <p:cNvSpPr txBox="1">
            <a:spLocks noGrp="1"/>
          </p:cNvSpPr>
          <p:nvPr>
            <p:ph type="sldNum" idx="12"/>
          </p:nvPr>
        </p:nvSpPr>
        <p:spPr>
          <a:xfrm>
            <a:off x="11330666" y="6251679"/>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415600" y="593367"/>
            <a:ext cx="11360700" cy="8313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3" name="Google Shape;33;p6"/>
          <p:cNvSpPr txBox="1">
            <a:spLocks noGrp="1"/>
          </p:cNvSpPr>
          <p:nvPr>
            <p:ph type="sldNum" idx="12"/>
          </p:nvPr>
        </p:nvSpPr>
        <p:spPr>
          <a:xfrm>
            <a:off x="11330666" y="6251679"/>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6" name="Google Shape;36;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p7"/>
          <p:cNvSpPr txBox="1">
            <a:spLocks noGrp="1"/>
          </p:cNvSpPr>
          <p:nvPr>
            <p:ph type="sldNum" idx="12"/>
          </p:nvPr>
        </p:nvSpPr>
        <p:spPr>
          <a:xfrm>
            <a:off x="11330666" y="6251679"/>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653667" y="701800"/>
            <a:ext cx="7472100" cy="54543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a:endParaRPr/>
          </a:p>
        </p:txBody>
      </p:sp>
      <p:sp>
        <p:nvSpPr>
          <p:cNvPr id="40" name="Google Shape;40;p8"/>
          <p:cNvSpPr txBox="1">
            <a:spLocks noGrp="1"/>
          </p:cNvSpPr>
          <p:nvPr>
            <p:ph type="sldNum" idx="12"/>
          </p:nvPr>
        </p:nvSpPr>
        <p:spPr>
          <a:xfrm>
            <a:off x="11330666" y="6251679"/>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6182400" y="107600"/>
            <a:ext cx="5901900" cy="66429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354000" y="1575600"/>
            <a:ext cx="5393700" cy="20448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a:endParaRPr/>
          </a:p>
        </p:txBody>
      </p:sp>
      <p:sp>
        <p:nvSpPr>
          <p:cNvPr id="45" name="Google Shape;45;p9"/>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6" name="Google Shape;46;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49250">
              <a:spcBef>
                <a:spcPts val="0"/>
              </a:spcBef>
              <a:spcAft>
                <a:spcPts val="0"/>
              </a:spcAft>
              <a:buClr>
                <a:schemeClr val="lt1"/>
              </a:buClr>
              <a:buSzPts val="1900"/>
              <a:buChar char="○"/>
              <a:defRPr>
                <a:solidFill>
                  <a:schemeClr val="lt1"/>
                </a:solidFill>
              </a:defRPr>
            </a:lvl2pPr>
            <a:lvl3pPr marL="1371600" lvl="2" indent="-349250">
              <a:spcBef>
                <a:spcPts val="0"/>
              </a:spcBef>
              <a:spcAft>
                <a:spcPts val="0"/>
              </a:spcAft>
              <a:buClr>
                <a:schemeClr val="lt1"/>
              </a:buClr>
              <a:buSzPts val="1900"/>
              <a:buChar char="■"/>
              <a:defRPr>
                <a:solidFill>
                  <a:schemeClr val="lt1"/>
                </a:solidFill>
              </a:defRPr>
            </a:lvl3pPr>
            <a:lvl4pPr marL="1828800" lvl="3" indent="-349250">
              <a:spcBef>
                <a:spcPts val="0"/>
              </a:spcBef>
              <a:spcAft>
                <a:spcPts val="0"/>
              </a:spcAft>
              <a:buClr>
                <a:schemeClr val="lt1"/>
              </a:buClr>
              <a:buSzPts val="1900"/>
              <a:buChar char="●"/>
              <a:defRPr>
                <a:solidFill>
                  <a:schemeClr val="lt1"/>
                </a:solidFill>
              </a:defRPr>
            </a:lvl4pPr>
            <a:lvl5pPr marL="2286000" lvl="4" indent="-349250">
              <a:spcBef>
                <a:spcPts val="0"/>
              </a:spcBef>
              <a:spcAft>
                <a:spcPts val="0"/>
              </a:spcAft>
              <a:buClr>
                <a:schemeClr val="lt1"/>
              </a:buClr>
              <a:buSzPts val="1900"/>
              <a:buChar char="○"/>
              <a:defRPr>
                <a:solidFill>
                  <a:schemeClr val="lt1"/>
                </a:solidFill>
              </a:defRPr>
            </a:lvl5pPr>
            <a:lvl6pPr marL="2743200" lvl="5" indent="-349250">
              <a:spcBef>
                <a:spcPts val="0"/>
              </a:spcBef>
              <a:spcAft>
                <a:spcPts val="0"/>
              </a:spcAft>
              <a:buClr>
                <a:schemeClr val="lt1"/>
              </a:buClr>
              <a:buSzPts val="1900"/>
              <a:buChar char="■"/>
              <a:defRPr>
                <a:solidFill>
                  <a:schemeClr val="lt1"/>
                </a:solidFill>
              </a:defRPr>
            </a:lvl6pPr>
            <a:lvl7pPr marL="3200400" lvl="6" indent="-349250">
              <a:spcBef>
                <a:spcPts val="0"/>
              </a:spcBef>
              <a:spcAft>
                <a:spcPts val="0"/>
              </a:spcAft>
              <a:buClr>
                <a:schemeClr val="lt1"/>
              </a:buClr>
              <a:buSzPts val="1900"/>
              <a:buChar char="●"/>
              <a:defRPr>
                <a:solidFill>
                  <a:schemeClr val="lt1"/>
                </a:solidFill>
              </a:defRPr>
            </a:lvl7pPr>
            <a:lvl8pPr marL="3657600" lvl="7" indent="-349250">
              <a:spcBef>
                <a:spcPts val="0"/>
              </a:spcBef>
              <a:spcAft>
                <a:spcPts val="0"/>
              </a:spcAft>
              <a:buClr>
                <a:schemeClr val="lt1"/>
              </a:buClr>
              <a:buSzPts val="1900"/>
              <a:buChar char="○"/>
              <a:defRPr>
                <a:solidFill>
                  <a:schemeClr val="lt1"/>
                </a:solidFill>
              </a:defRPr>
            </a:lvl8pPr>
            <a:lvl9pPr marL="4114800" lvl="8" indent="-349250">
              <a:spcBef>
                <a:spcPts val="0"/>
              </a:spcBef>
              <a:spcAft>
                <a:spcPts val="0"/>
              </a:spcAft>
              <a:buClr>
                <a:schemeClr val="lt1"/>
              </a:buClr>
              <a:buSzPts val="1900"/>
              <a:buChar char="■"/>
              <a:defRPr>
                <a:solidFill>
                  <a:schemeClr val="lt1"/>
                </a:solidFill>
              </a:defRPr>
            </a:lvl9pPr>
          </a:lstStyle>
          <a:p>
            <a:endParaRPr/>
          </a:p>
        </p:txBody>
      </p:sp>
      <p:sp>
        <p:nvSpPr>
          <p:cNvPr id="47" name="Google Shape;47;p9"/>
          <p:cNvSpPr txBox="1">
            <a:spLocks noGrp="1"/>
          </p:cNvSpPr>
          <p:nvPr>
            <p:ph type="sldNum" idx="12"/>
          </p:nvPr>
        </p:nvSpPr>
        <p:spPr>
          <a:xfrm>
            <a:off x="11330666" y="6251679"/>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800"/>
              <a:buNone/>
              <a:defRPr sz="2800"/>
            </a:lvl1pPr>
          </a:lstStyle>
          <a:p>
            <a:endParaRPr/>
          </a:p>
        </p:txBody>
      </p:sp>
      <p:sp>
        <p:nvSpPr>
          <p:cNvPr id="50" name="Google Shape;50;p10"/>
          <p:cNvSpPr txBox="1">
            <a:spLocks noGrp="1"/>
          </p:cNvSpPr>
          <p:nvPr>
            <p:ph type="sldNum" idx="12"/>
          </p:nvPr>
        </p:nvSpPr>
        <p:spPr>
          <a:xfrm>
            <a:off x="11330666" y="6251679"/>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914400" y="2130425"/>
            <a:ext cx="10363200" cy="1470000"/>
          </a:xfrm>
          <a:prstGeom prst="rect">
            <a:avLst/>
          </a:prstGeom>
          <a:noFill/>
          <a:ln>
            <a:noFill/>
          </a:ln>
        </p:spPr>
        <p:txBody>
          <a:bodyPr spcFirstLastPara="1" wrap="square" lIns="121900" tIns="60925" rIns="121900" bIns="60925" anchor="ctr" anchorCtr="0">
            <a:normAutofit/>
          </a:bodyPr>
          <a:lstStyle>
            <a:lvl1pPr lvl="0" algn="ctr" rtl="0">
              <a:spcBef>
                <a:spcPts val="0"/>
              </a:spcBef>
              <a:spcAft>
                <a:spcPts val="0"/>
              </a:spcAft>
              <a:buClr>
                <a:schemeClr val="dk1"/>
              </a:buClr>
              <a:buSzPts val="5900"/>
              <a:buFont typeface="Arial"/>
              <a:buNone/>
              <a:defRPr>
                <a:latin typeface="Arial"/>
                <a:ea typeface="Arial"/>
                <a:cs typeface="Arial"/>
                <a:sym typeface="Aria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60" name="Google Shape;60;p13"/>
          <p:cNvSpPr txBox="1">
            <a:spLocks noGrp="1"/>
          </p:cNvSpPr>
          <p:nvPr>
            <p:ph type="subTitle" idx="1"/>
          </p:nvPr>
        </p:nvSpPr>
        <p:spPr>
          <a:xfrm>
            <a:off x="1828800" y="3886200"/>
            <a:ext cx="8534400" cy="1752300"/>
          </a:xfrm>
          <a:prstGeom prst="rect">
            <a:avLst/>
          </a:prstGeom>
          <a:noFill/>
          <a:ln>
            <a:noFill/>
          </a:ln>
        </p:spPr>
        <p:txBody>
          <a:bodyPr spcFirstLastPara="1" wrap="square" lIns="121900" tIns="60925" rIns="121900" bIns="60925" anchor="t" anchorCtr="0">
            <a:normAutofit/>
          </a:bodyPr>
          <a:lstStyle>
            <a:lvl1pPr lvl="0" algn="ctr" rtl="0">
              <a:spcBef>
                <a:spcPts val="900"/>
              </a:spcBef>
              <a:spcAft>
                <a:spcPts val="0"/>
              </a:spcAft>
              <a:buClr>
                <a:srgbClr val="888888"/>
              </a:buClr>
              <a:buSzPts val="4300"/>
              <a:buNone/>
              <a:defRPr>
                <a:solidFill>
                  <a:srgbClr val="888888"/>
                </a:solidFill>
                <a:latin typeface="Arial"/>
                <a:ea typeface="Arial"/>
                <a:cs typeface="Arial"/>
                <a:sym typeface="Arial"/>
              </a:defRPr>
            </a:lvl1pPr>
            <a:lvl2pPr lvl="1" algn="ctr" rtl="0">
              <a:spcBef>
                <a:spcPts val="1600"/>
              </a:spcBef>
              <a:spcAft>
                <a:spcPts val="0"/>
              </a:spcAft>
              <a:buClr>
                <a:srgbClr val="888888"/>
              </a:buClr>
              <a:buSzPts val="3700"/>
              <a:buNone/>
              <a:defRPr>
                <a:solidFill>
                  <a:srgbClr val="888888"/>
                </a:solidFill>
              </a:defRPr>
            </a:lvl2pPr>
            <a:lvl3pPr lvl="2" algn="ctr" rtl="0">
              <a:spcBef>
                <a:spcPts val="1600"/>
              </a:spcBef>
              <a:spcAft>
                <a:spcPts val="0"/>
              </a:spcAft>
              <a:buClr>
                <a:srgbClr val="888888"/>
              </a:buClr>
              <a:buSzPts val="3200"/>
              <a:buNone/>
              <a:defRPr>
                <a:solidFill>
                  <a:srgbClr val="888888"/>
                </a:solidFill>
              </a:defRPr>
            </a:lvl3pPr>
            <a:lvl4pPr lvl="3" algn="ctr" rtl="0">
              <a:spcBef>
                <a:spcPts val="1600"/>
              </a:spcBef>
              <a:spcAft>
                <a:spcPts val="0"/>
              </a:spcAft>
              <a:buClr>
                <a:srgbClr val="888888"/>
              </a:buClr>
              <a:buSzPts val="2700"/>
              <a:buNone/>
              <a:defRPr>
                <a:solidFill>
                  <a:srgbClr val="888888"/>
                </a:solidFill>
              </a:defRPr>
            </a:lvl4pPr>
            <a:lvl5pPr lvl="4" algn="ctr" rtl="0">
              <a:spcBef>
                <a:spcPts val="1600"/>
              </a:spcBef>
              <a:spcAft>
                <a:spcPts val="0"/>
              </a:spcAft>
              <a:buClr>
                <a:srgbClr val="888888"/>
              </a:buClr>
              <a:buSzPts val="2700"/>
              <a:buNone/>
              <a:defRPr>
                <a:solidFill>
                  <a:srgbClr val="888888"/>
                </a:solidFill>
              </a:defRPr>
            </a:lvl5pPr>
            <a:lvl6pPr lvl="5" algn="ctr" rtl="0">
              <a:spcBef>
                <a:spcPts val="1600"/>
              </a:spcBef>
              <a:spcAft>
                <a:spcPts val="0"/>
              </a:spcAft>
              <a:buClr>
                <a:srgbClr val="888888"/>
              </a:buClr>
              <a:buSzPts val="2700"/>
              <a:buNone/>
              <a:defRPr>
                <a:solidFill>
                  <a:srgbClr val="888888"/>
                </a:solidFill>
              </a:defRPr>
            </a:lvl6pPr>
            <a:lvl7pPr lvl="6" algn="ctr" rtl="0">
              <a:spcBef>
                <a:spcPts val="1600"/>
              </a:spcBef>
              <a:spcAft>
                <a:spcPts val="0"/>
              </a:spcAft>
              <a:buClr>
                <a:srgbClr val="888888"/>
              </a:buClr>
              <a:buSzPts val="2700"/>
              <a:buNone/>
              <a:defRPr>
                <a:solidFill>
                  <a:srgbClr val="888888"/>
                </a:solidFill>
              </a:defRPr>
            </a:lvl7pPr>
            <a:lvl8pPr lvl="7" algn="ctr" rtl="0">
              <a:spcBef>
                <a:spcPts val="1600"/>
              </a:spcBef>
              <a:spcAft>
                <a:spcPts val="0"/>
              </a:spcAft>
              <a:buClr>
                <a:srgbClr val="888888"/>
              </a:buClr>
              <a:buSzPts val="2700"/>
              <a:buNone/>
              <a:defRPr>
                <a:solidFill>
                  <a:srgbClr val="888888"/>
                </a:solidFill>
              </a:defRPr>
            </a:lvl8pPr>
            <a:lvl9pPr lvl="8" algn="ctr" rtl="0">
              <a:spcBef>
                <a:spcPts val="1600"/>
              </a:spcBef>
              <a:spcAft>
                <a:spcPts val="1600"/>
              </a:spcAft>
              <a:buClr>
                <a:srgbClr val="888888"/>
              </a:buClr>
              <a:buSzPts val="2700"/>
              <a:buNone/>
              <a:defRPr>
                <a:solidFill>
                  <a:srgbClr val="888888"/>
                </a:solidFill>
              </a:defRPr>
            </a:lvl9pPr>
          </a:lstStyle>
          <a:p>
            <a:endParaRPr/>
          </a:p>
        </p:txBody>
      </p:sp>
      <p:sp>
        <p:nvSpPr>
          <p:cNvPr id="61" name="Google Shape;61;p13"/>
          <p:cNvSpPr txBox="1">
            <a:spLocks noGrp="1"/>
          </p:cNvSpPr>
          <p:nvPr>
            <p:ph type="dt" idx="10"/>
          </p:nvPr>
        </p:nvSpPr>
        <p:spPr>
          <a:xfrm>
            <a:off x="609600" y="6356351"/>
            <a:ext cx="2844900" cy="365100"/>
          </a:xfrm>
          <a:prstGeom prst="rect">
            <a:avLst/>
          </a:prstGeom>
          <a:noFill/>
          <a:ln>
            <a:noFill/>
          </a:ln>
        </p:spPr>
        <p:txBody>
          <a:bodyPr spcFirstLastPara="1" wrap="square" lIns="121900" tIns="60925" rIns="121900" bIns="60925" anchor="ctr" anchorCtr="0">
            <a:noAutofit/>
          </a:bodyPr>
          <a:lstStyle>
            <a:lvl1pPr lvl="0" algn="l" rtl="0">
              <a:spcBef>
                <a:spcPts val="0"/>
              </a:spcBef>
              <a:spcAft>
                <a:spcPts val="0"/>
              </a:spcAft>
              <a:buSzPts val="1900"/>
              <a:buNone/>
              <a:defRPr sz="1900">
                <a:latin typeface="Arial"/>
                <a:ea typeface="Arial"/>
                <a:cs typeface="Arial"/>
                <a:sym typeface="Arial"/>
              </a:defRPr>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
        <p:nvSpPr>
          <p:cNvPr id="62" name="Google Shape;62;p13"/>
          <p:cNvSpPr txBox="1">
            <a:spLocks noGrp="1"/>
          </p:cNvSpPr>
          <p:nvPr>
            <p:ph type="ftr" idx="11"/>
          </p:nvPr>
        </p:nvSpPr>
        <p:spPr>
          <a:xfrm>
            <a:off x="4165600" y="6356351"/>
            <a:ext cx="3860700" cy="365100"/>
          </a:xfrm>
          <a:prstGeom prst="rect">
            <a:avLst/>
          </a:prstGeom>
          <a:noFill/>
          <a:ln>
            <a:noFill/>
          </a:ln>
        </p:spPr>
        <p:txBody>
          <a:bodyPr spcFirstLastPara="1" wrap="square" lIns="121900" tIns="60925" rIns="121900" bIns="60925" anchor="ctr" anchorCtr="0">
            <a:noAutofit/>
          </a:bodyPr>
          <a:lstStyle>
            <a:lvl1pPr lvl="0" algn="ctr" rtl="0">
              <a:spcBef>
                <a:spcPts val="0"/>
              </a:spcBef>
              <a:spcAft>
                <a:spcPts val="0"/>
              </a:spcAft>
              <a:buSzPts val="1900"/>
              <a:buNone/>
              <a:defRPr sz="1900"/>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
        <p:nvSpPr>
          <p:cNvPr id="63" name="Google Shape;63;p13"/>
          <p:cNvSpPr txBox="1">
            <a:spLocks noGrp="1"/>
          </p:cNvSpPr>
          <p:nvPr>
            <p:ph type="sldNum" idx="12"/>
          </p:nvPr>
        </p:nvSpPr>
        <p:spPr>
          <a:xfrm>
            <a:off x="11118892" y="6356351"/>
            <a:ext cx="796800" cy="365100"/>
          </a:xfrm>
          <a:prstGeom prst="rect">
            <a:avLst/>
          </a:prstGeom>
          <a:noFill/>
          <a:ln>
            <a:noFill/>
          </a:ln>
        </p:spPr>
        <p:txBody>
          <a:bodyPr spcFirstLastPara="1" wrap="square" lIns="121900" tIns="60925" rIns="121900" bIns="60925" anchor="ctr" anchorCtr="0">
            <a:normAutofit lnSpcReduction="10000"/>
          </a:bodyPr>
          <a:lstStyle>
            <a:lvl1pPr marL="0" lvl="0" indent="0" algn="r" rtl="0">
              <a:spcBef>
                <a:spcPts val="0"/>
              </a:spcBef>
              <a:buNone/>
              <a:defRPr sz="1600" b="0" i="0" u="none" strike="noStrike" cap="none">
                <a:solidFill>
                  <a:srgbClr val="000000"/>
                </a:solidFill>
                <a:latin typeface="Arial"/>
                <a:ea typeface="Arial"/>
                <a:cs typeface="Arial"/>
                <a:sym typeface="Arial"/>
              </a:defRPr>
            </a:lvl1pPr>
            <a:lvl2pPr marL="0" lvl="1" indent="0" algn="r" rtl="0">
              <a:spcBef>
                <a:spcPts val="0"/>
              </a:spcBef>
              <a:buNone/>
              <a:defRPr sz="1600" b="0" i="0" u="none" strike="noStrike" cap="none">
                <a:solidFill>
                  <a:srgbClr val="000000"/>
                </a:solidFill>
                <a:latin typeface="Arial"/>
                <a:ea typeface="Arial"/>
                <a:cs typeface="Arial"/>
                <a:sym typeface="Arial"/>
              </a:defRPr>
            </a:lvl2pPr>
            <a:lvl3pPr marL="0" lvl="2" indent="0" algn="r" rtl="0">
              <a:spcBef>
                <a:spcPts val="0"/>
              </a:spcBef>
              <a:buNone/>
              <a:defRPr sz="1600" b="0" i="0" u="none" strike="noStrike" cap="none">
                <a:solidFill>
                  <a:srgbClr val="000000"/>
                </a:solidFill>
                <a:latin typeface="Arial"/>
                <a:ea typeface="Arial"/>
                <a:cs typeface="Arial"/>
                <a:sym typeface="Arial"/>
              </a:defRPr>
            </a:lvl3pPr>
            <a:lvl4pPr marL="0" lvl="3" indent="0" algn="r" rtl="0">
              <a:spcBef>
                <a:spcPts val="0"/>
              </a:spcBef>
              <a:buNone/>
              <a:defRPr sz="1600" b="0" i="0" u="none" strike="noStrike" cap="none">
                <a:solidFill>
                  <a:srgbClr val="000000"/>
                </a:solidFill>
                <a:latin typeface="Arial"/>
                <a:ea typeface="Arial"/>
                <a:cs typeface="Arial"/>
                <a:sym typeface="Arial"/>
              </a:defRPr>
            </a:lvl4pPr>
            <a:lvl5pPr marL="0" lvl="4" indent="0" algn="r" rtl="0">
              <a:spcBef>
                <a:spcPts val="0"/>
              </a:spcBef>
              <a:buNone/>
              <a:defRPr sz="1600" b="0" i="0" u="none" strike="noStrike" cap="none">
                <a:solidFill>
                  <a:srgbClr val="000000"/>
                </a:solidFill>
                <a:latin typeface="Arial"/>
                <a:ea typeface="Arial"/>
                <a:cs typeface="Arial"/>
                <a:sym typeface="Arial"/>
              </a:defRPr>
            </a:lvl5pPr>
            <a:lvl6pPr marL="0" lvl="5" indent="0" algn="r" rtl="0">
              <a:spcBef>
                <a:spcPts val="0"/>
              </a:spcBef>
              <a:buNone/>
              <a:defRPr sz="1600" b="0" i="0" u="none" strike="noStrike" cap="none">
                <a:solidFill>
                  <a:srgbClr val="000000"/>
                </a:solidFill>
                <a:latin typeface="Arial"/>
                <a:ea typeface="Arial"/>
                <a:cs typeface="Arial"/>
                <a:sym typeface="Arial"/>
              </a:defRPr>
            </a:lvl6pPr>
            <a:lvl7pPr marL="0" lvl="6" indent="0" algn="r" rtl="0">
              <a:spcBef>
                <a:spcPts val="0"/>
              </a:spcBef>
              <a:buNone/>
              <a:defRPr sz="1600" b="0" i="0" u="none" strike="noStrike" cap="none">
                <a:solidFill>
                  <a:srgbClr val="000000"/>
                </a:solidFill>
                <a:latin typeface="Arial"/>
                <a:ea typeface="Arial"/>
                <a:cs typeface="Arial"/>
                <a:sym typeface="Arial"/>
              </a:defRPr>
            </a:lvl7pPr>
            <a:lvl8pPr marL="0" lvl="7" indent="0" algn="r" rtl="0">
              <a:spcBef>
                <a:spcPts val="0"/>
              </a:spcBef>
              <a:buNone/>
              <a:defRPr sz="1600" b="0" i="0" u="none" strike="noStrike" cap="none">
                <a:solidFill>
                  <a:srgbClr val="000000"/>
                </a:solidFill>
                <a:latin typeface="Arial"/>
                <a:ea typeface="Arial"/>
                <a:cs typeface="Arial"/>
                <a:sym typeface="Arial"/>
              </a:defRPr>
            </a:lvl8pPr>
            <a:lvl9pPr marL="0" lvl="8" indent="0" algn="r" rtl="0">
              <a:spcBef>
                <a:spcPts val="0"/>
              </a:spcBef>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11330666" y="6251679"/>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532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8313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2"/>
              </a:buClr>
              <a:buSzPts val="4000"/>
              <a:buFont typeface="Raleway"/>
              <a:buNone/>
              <a:defRPr sz="4000" b="1">
                <a:solidFill>
                  <a:schemeClr val="dk2"/>
                </a:solidFill>
                <a:latin typeface="Raleway"/>
                <a:ea typeface="Raleway"/>
                <a:cs typeface="Raleway"/>
                <a:sym typeface="Raleway"/>
              </a:defRPr>
            </a:lvl1pPr>
            <a:lvl2pPr lvl="1">
              <a:spcBef>
                <a:spcPts val="0"/>
              </a:spcBef>
              <a:spcAft>
                <a:spcPts val="0"/>
              </a:spcAft>
              <a:buClr>
                <a:schemeClr val="dk2"/>
              </a:buClr>
              <a:buSzPts val="4000"/>
              <a:buFont typeface="Raleway"/>
              <a:buNone/>
              <a:defRPr sz="4000" b="1">
                <a:solidFill>
                  <a:schemeClr val="dk2"/>
                </a:solidFill>
                <a:latin typeface="Raleway"/>
                <a:ea typeface="Raleway"/>
                <a:cs typeface="Raleway"/>
                <a:sym typeface="Raleway"/>
              </a:defRPr>
            </a:lvl2pPr>
            <a:lvl3pPr lvl="2">
              <a:spcBef>
                <a:spcPts val="0"/>
              </a:spcBef>
              <a:spcAft>
                <a:spcPts val="0"/>
              </a:spcAft>
              <a:buClr>
                <a:schemeClr val="dk2"/>
              </a:buClr>
              <a:buSzPts val="4000"/>
              <a:buFont typeface="Raleway"/>
              <a:buNone/>
              <a:defRPr sz="4000" b="1">
                <a:solidFill>
                  <a:schemeClr val="dk2"/>
                </a:solidFill>
                <a:latin typeface="Raleway"/>
                <a:ea typeface="Raleway"/>
                <a:cs typeface="Raleway"/>
                <a:sym typeface="Raleway"/>
              </a:defRPr>
            </a:lvl3pPr>
            <a:lvl4pPr lvl="3">
              <a:spcBef>
                <a:spcPts val="0"/>
              </a:spcBef>
              <a:spcAft>
                <a:spcPts val="0"/>
              </a:spcAft>
              <a:buClr>
                <a:schemeClr val="dk2"/>
              </a:buClr>
              <a:buSzPts val="4000"/>
              <a:buFont typeface="Raleway"/>
              <a:buNone/>
              <a:defRPr sz="4000" b="1">
                <a:solidFill>
                  <a:schemeClr val="dk2"/>
                </a:solidFill>
                <a:latin typeface="Raleway"/>
                <a:ea typeface="Raleway"/>
                <a:cs typeface="Raleway"/>
                <a:sym typeface="Raleway"/>
              </a:defRPr>
            </a:lvl4pPr>
            <a:lvl5pPr lvl="4">
              <a:spcBef>
                <a:spcPts val="0"/>
              </a:spcBef>
              <a:spcAft>
                <a:spcPts val="0"/>
              </a:spcAft>
              <a:buClr>
                <a:schemeClr val="dk2"/>
              </a:buClr>
              <a:buSzPts val="4000"/>
              <a:buFont typeface="Raleway"/>
              <a:buNone/>
              <a:defRPr sz="4000" b="1">
                <a:solidFill>
                  <a:schemeClr val="dk2"/>
                </a:solidFill>
                <a:latin typeface="Raleway"/>
                <a:ea typeface="Raleway"/>
                <a:cs typeface="Raleway"/>
                <a:sym typeface="Raleway"/>
              </a:defRPr>
            </a:lvl5pPr>
            <a:lvl6pPr lvl="5">
              <a:spcBef>
                <a:spcPts val="0"/>
              </a:spcBef>
              <a:spcAft>
                <a:spcPts val="0"/>
              </a:spcAft>
              <a:buClr>
                <a:schemeClr val="dk2"/>
              </a:buClr>
              <a:buSzPts val="4000"/>
              <a:buFont typeface="Raleway"/>
              <a:buNone/>
              <a:defRPr sz="4000" b="1">
                <a:solidFill>
                  <a:schemeClr val="dk2"/>
                </a:solidFill>
                <a:latin typeface="Raleway"/>
                <a:ea typeface="Raleway"/>
                <a:cs typeface="Raleway"/>
                <a:sym typeface="Raleway"/>
              </a:defRPr>
            </a:lvl6pPr>
            <a:lvl7pPr lvl="6">
              <a:spcBef>
                <a:spcPts val="0"/>
              </a:spcBef>
              <a:spcAft>
                <a:spcPts val="0"/>
              </a:spcAft>
              <a:buClr>
                <a:schemeClr val="dk2"/>
              </a:buClr>
              <a:buSzPts val="4000"/>
              <a:buFont typeface="Raleway"/>
              <a:buNone/>
              <a:defRPr sz="4000" b="1">
                <a:solidFill>
                  <a:schemeClr val="dk2"/>
                </a:solidFill>
                <a:latin typeface="Raleway"/>
                <a:ea typeface="Raleway"/>
                <a:cs typeface="Raleway"/>
                <a:sym typeface="Raleway"/>
              </a:defRPr>
            </a:lvl7pPr>
            <a:lvl8pPr lvl="7">
              <a:spcBef>
                <a:spcPts val="0"/>
              </a:spcBef>
              <a:spcAft>
                <a:spcPts val="0"/>
              </a:spcAft>
              <a:buClr>
                <a:schemeClr val="dk2"/>
              </a:buClr>
              <a:buSzPts val="4000"/>
              <a:buFont typeface="Raleway"/>
              <a:buNone/>
              <a:defRPr sz="4000" b="1">
                <a:solidFill>
                  <a:schemeClr val="dk2"/>
                </a:solidFill>
                <a:latin typeface="Raleway"/>
                <a:ea typeface="Raleway"/>
                <a:cs typeface="Raleway"/>
                <a:sym typeface="Raleway"/>
              </a:defRPr>
            </a:lvl8pPr>
            <a:lvl9pPr lvl="8">
              <a:spcBef>
                <a:spcPts val="0"/>
              </a:spcBef>
              <a:spcAft>
                <a:spcPts val="0"/>
              </a:spcAft>
              <a:buClr>
                <a:schemeClr val="dk2"/>
              </a:buClr>
              <a:buSzPts val="4000"/>
              <a:buFont typeface="Raleway"/>
              <a:buNone/>
              <a:defRPr sz="4000" b="1">
                <a:solidFill>
                  <a:schemeClr val="dk2"/>
                </a:solidFill>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lt2"/>
              </a:buClr>
              <a:buSzPts val="2400"/>
              <a:buFont typeface="Source Sans Pro"/>
              <a:buChar char="●"/>
              <a:defRPr sz="2400">
                <a:solidFill>
                  <a:schemeClr val="lt2"/>
                </a:solidFill>
                <a:latin typeface="Source Sans Pro"/>
                <a:ea typeface="Source Sans Pro"/>
                <a:cs typeface="Source Sans Pro"/>
                <a:sym typeface="Source Sans Pro"/>
              </a:defRPr>
            </a:lvl1pPr>
            <a:lvl2pPr marL="914400" lvl="1" indent="-34925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2pPr>
            <a:lvl3pPr marL="1371600" lvl="2" indent="-34925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3pPr>
            <a:lvl4pPr marL="1828800" lvl="3" indent="-34925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4pPr>
            <a:lvl5pPr marL="2286000" lvl="4" indent="-34925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5pPr>
            <a:lvl6pPr marL="2743200" lvl="5" indent="-34925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6pPr>
            <a:lvl7pPr marL="3200400" lvl="6" indent="-34925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7pPr>
            <a:lvl8pPr marL="3657600" lvl="7" indent="-34925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8pPr>
            <a:lvl9pPr marL="4114800" lvl="8" indent="-34925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9pPr>
          </a:lstStyle>
          <a:p>
            <a:endParaRPr/>
          </a:p>
        </p:txBody>
      </p:sp>
      <p:sp>
        <p:nvSpPr>
          <p:cNvPr id="12" name="Google Shape;12;p1"/>
          <p:cNvSpPr txBox="1">
            <a:spLocks noGrp="1"/>
          </p:cNvSpPr>
          <p:nvPr>
            <p:ph type="sldNum" idx="12"/>
          </p:nvPr>
        </p:nvSpPr>
        <p:spPr>
          <a:xfrm>
            <a:off x="11330666" y="6251679"/>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2"/>
                </a:solidFill>
                <a:latin typeface="Source Sans Pro"/>
                <a:ea typeface="Source Sans Pro"/>
                <a:cs typeface="Source Sans Pro"/>
                <a:sym typeface="Source Sans Pro"/>
              </a:defRPr>
            </a:lvl1pPr>
            <a:lvl2pPr lvl="1" algn="r">
              <a:buNone/>
              <a:defRPr sz="1300">
                <a:solidFill>
                  <a:schemeClr val="lt2"/>
                </a:solidFill>
                <a:latin typeface="Source Sans Pro"/>
                <a:ea typeface="Source Sans Pro"/>
                <a:cs typeface="Source Sans Pro"/>
                <a:sym typeface="Source Sans Pro"/>
              </a:defRPr>
            </a:lvl2pPr>
            <a:lvl3pPr lvl="2" algn="r">
              <a:buNone/>
              <a:defRPr sz="1300">
                <a:solidFill>
                  <a:schemeClr val="lt2"/>
                </a:solidFill>
                <a:latin typeface="Source Sans Pro"/>
                <a:ea typeface="Source Sans Pro"/>
                <a:cs typeface="Source Sans Pro"/>
                <a:sym typeface="Source Sans Pro"/>
              </a:defRPr>
            </a:lvl3pPr>
            <a:lvl4pPr lvl="3" algn="r">
              <a:buNone/>
              <a:defRPr sz="1300">
                <a:solidFill>
                  <a:schemeClr val="lt2"/>
                </a:solidFill>
                <a:latin typeface="Source Sans Pro"/>
                <a:ea typeface="Source Sans Pro"/>
                <a:cs typeface="Source Sans Pro"/>
                <a:sym typeface="Source Sans Pro"/>
              </a:defRPr>
            </a:lvl4pPr>
            <a:lvl5pPr lvl="4" algn="r">
              <a:buNone/>
              <a:defRPr sz="1300">
                <a:solidFill>
                  <a:schemeClr val="lt2"/>
                </a:solidFill>
                <a:latin typeface="Source Sans Pro"/>
                <a:ea typeface="Source Sans Pro"/>
                <a:cs typeface="Source Sans Pro"/>
                <a:sym typeface="Source Sans Pro"/>
              </a:defRPr>
            </a:lvl5pPr>
            <a:lvl6pPr lvl="5" algn="r">
              <a:buNone/>
              <a:defRPr sz="1300">
                <a:solidFill>
                  <a:schemeClr val="lt2"/>
                </a:solidFill>
                <a:latin typeface="Source Sans Pro"/>
                <a:ea typeface="Source Sans Pro"/>
                <a:cs typeface="Source Sans Pro"/>
                <a:sym typeface="Source Sans Pro"/>
              </a:defRPr>
            </a:lvl6pPr>
            <a:lvl7pPr lvl="6" algn="r">
              <a:buNone/>
              <a:defRPr sz="1300">
                <a:solidFill>
                  <a:schemeClr val="lt2"/>
                </a:solidFill>
                <a:latin typeface="Source Sans Pro"/>
                <a:ea typeface="Source Sans Pro"/>
                <a:cs typeface="Source Sans Pro"/>
                <a:sym typeface="Source Sans Pro"/>
              </a:defRPr>
            </a:lvl7pPr>
            <a:lvl8pPr lvl="7" algn="r">
              <a:buNone/>
              <a:defRPr sz="1300">
                <a:solidFill>
                  <a:schemeClr val="lt2"/>
                </a:solidFill>
                <a:latin typeface="Source Sans Pro"/>
                <a:ea typeface="Source Sans Pro"/>
                <a:cs typeface="Source Sans Pro"/>
                <a:sym typeface="Source Sans Pro"/>
              </a:defRPr>
            </a:lvl8pPr>
            <a:lvl9pPr lvl="8" algn="r">
              <a:buNone/>
              <a:defRPr sz="13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9" r:id="rId8"/>
    <p:sldLayoutId id="2147483662" r:id="rId9"/>
    <p:sldLayoutId id="2147483663" r:id="rId10"/>
    <p:sldLayoutId id="214748366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2cebb793-d6e5-4de9-905a-577b0b8dce8d/?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2cebb793-d6e5-4de9-905a-577b0b8dce8d/?pbi_source=PowerPoint"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hyperlink" Target="https://app.powerbi.com/groups/me/reports/2cebb793-d6e5-4de9-905a-577b0b8dce8d/?pbi_source=PowerPoint"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19_0.xm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azure.github.io/AppService/2020/07/07/zero_to_hero_pt3.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5" descr="NWU PPT Wide Opt 1_Cover.jpg"/>
          <p:cNvPicPr preferRelativeResize="0"/>
          <p:nvPr/>
        </p:nvPicPr>
        <p:blipFill rotWithShape="1">
          <a:blip r:embed="rId3">
            <a:alphaModFix/>
          </a:blip>
          <a:srcRect/>
          <a:stretch/>
        </p:blipFill>
        <p:spPr>
          <a:xfrm>
            <a:off x="0" y="0"/>
            <a:ext cx="12192000" cy="6857997"/>
          </a:xfrm>
          <a:prstGeom prst="rect">
            <a:avLst/>
          </a:prstGeom>
          <a:noFill/>
          <a:ln>
            <a:noFill/>
          </a:ln>
        </p:spPr>
      </p:pic>
      <p:sp>
        <p:nvSpPr>
          <p:cNvPr id="76" name="Google Shape;76;p15"/>
          <p:cNvSpPr txBox="1">
            <a:spLocks noGrp="1"/>
          </p:cNvSpPr>
          <p:nvPr>
            <p:ph type="ctrTitle"/>
          </p:nvPr>
        </p:nvSpPr>
        <p:spPr>
          <a:xfrm>
            <a:off x="913133" y="1390795"/>
            <a:ext cx="10583100" cy="1470000"/>
          </a:xfrm>
          <a:prstGeom prst="rect">
            <a:avLst/>
          </a:prstGeom>
          <a:noFill/>
          <a:ln>
            <a:noFill/>
          </a:ln>
        </p:spPr>
        <p:txBody>
          <a:bodyPr spcFirstLastPara="1" wrap="square" lIns="121900" tIns="60925" rIns="121900" bIns="60925" anchor="ctr" anchorCtr="0">
            <a:normAutofit fontScale="90000"/>
          </a:bodyPr>
          <a:lstStyle/>
          <a:p>
            <a:pPr marL="0" lvl="0" indent="0" algn="ctr" rtl="0">
              <a:lnSpc>
                <a:spcPct val="200000"/>
              </a:lnSpc>
              <a:spcBef>
                <a:spcPts val="0"/>
              </a:spcBef>
              <a:spcAft>
                <a:spcPts val="0"/>
              </a:spcAft>
              <a:buNone/>
            </a:pPr>
            <a:endParaRPr sz="3150" dirty="0">
              <a:solidFill>
                <a:srgbClr val="000000"/>
              </a:solidFill>
              <a:latin typeface="Times New Roman"/>
              <a:ea typeface="Times New Roman"/>
              <a:cs typeface="Times New Roman"/>
              <a:sym typeface="Times New Roman"/>
            </a:endParaRPr>
          </a:p>
          <a:p>
            <a:pPr marL="0" lvl="0" indent="0" algn="ctr" rtl="0">
              <a:lnSpc>
                <a:spcPct val="200000"/>
              </a:lnSpc>
              <a:spcBef>
                <a:spcPts val="0"/>
              </a:spcBef>
              <a:spcAft>
                <a:spcPts val="0"/>
              </a:spcAft>
              <a:buNone/>
            </a:pPr>
            <a:r>
              <a:rPr lang="en-US" sz="3150" dirty="0">
                <a:solidFill>
                  <a:schemeClr val="tx1">
                    <a:lumMod val="75000"/>
                  </a:schemeClr>
                </a:solidFill>
                <a:latin typeface="Calibri"/>
                <a:ea typeface="Calibri"/>
                <a:cs typeface="Calibri"/>
                <a:sym typeface="Calibri"/>
              </a:rPr>
              <a:t>Capstone Final Project</a:t>
            </a:r>
            <a:endParaRPr sz="3150" dirty="0">
              <a:solidFill>
                <a:schemeClr val="tx1">
                  <a:lumMod val="75000"/>
                </a:schemeClr>
              </a:solidFill>
              <a:latin typeface="Calibri"/>
              <a:ea typeface="Calibri"/>
              <a:cs typeface="Calibri"/>
              <a:sym typeface="Calibri"/>
            </a:endParaRPr>
          </a:p>
          <a:p>
            <a:pPr marL="0" lvl="0" indent="0" algn="ctr" rtl="0">
              <a:lnSpc>
                <a:spcPct val="200000"/>
              </a:lnSpc>
              <a:spcBef>
                <a:spcPts val="0"/>
              </a:spcBef>
              <a:spcAft>
                <a:spcPts val="0"/>
              </a:spcAft>
              <a:buNone/>
            </a:pPr>
            <a:r>
              <a:rPr lang="en-US" sz="2650" dirty="0">
                <a:solidFill>
                  <a:schemeClr val="tx1">
                    <a:lumMod val="75000"/>
                  </a:schemeClr>
                </a:solidFill>
                <a:latin typeface="Calibri"/>
                <a:ea typeface="Calibri"/>
                <a:cs typeface="Calibri"/>
                <a:sym typeface="Calibri"/>
              </a:rPr>
              <a:t>Smart Search with Retail Analytics</a:t>
            </a:r>
            <a:endParaRPr sz="2650" dirty="0">
              <a:solidFill>
                <a:schemeClr val="tx1">
                  <a:lumMod val="75000"/>
                </a:schemeClr>
              </a:solidFill>
              <a:latin typeface="Calibri"/>
              <a:ea typeface="Calibri"/>
              <a:cs typeface="Calibri"/>
              <a:sym typeface="Calibri"/>
            </a:endParaRPr>
          </a:p>
          <a:p>
            <a:pPr marL="0" lvl="0" indent="0" algn="ctr" rtl="0">
              <a:lnSpc>
                <a:spcPct val="200000"/>
              </a:lnSpc>
              <a:spcBef>
                <a:spcPts val="0"/>
              </a:spcBef>
              <a:spcAft>
                <a:spcPts val="0"/>
              </a:spcAft>
              <a:buNone/>
            </a:pPr>
            <a:endParaRPr sz="2400" dirty="0">
              <a:solidFill>
                <a:srgbClr val="000000"/>
              </a:solidFill>
              <a:latin typeface="Times New Roman"/>
              <a:ea typeface="Times New Roman"/>
              <a:cs typeface="Times New Roman"/>
              <a:sym typeface="Times New Roman"/>
            </a:endParaRPr>
          </a:p>
        </p:txBody>
      </p:sp>
      <p:sp>
        <p:nvSpPr>
          <p:cNvPr id="77" name="Google Shape;77;p15"/>
          <p:cNvSpPr txBox="1">
            <a:spLocks noGrp="1"/>
          </p:cNvSpPr>
          <p:nvPr>
            <p:ph type="subTitle" idx="1"/>
          </p:nvPr>
        </p:nvSpPr>
        <p:spPr>
          <a:xfrm>
            <a:off x="3716033" y="3151425"/>
            <a:ext cx="4977300" cy="1600367"/>
          </a:xfrm>
          <a:prstGeom prst="rect">
            <a:avLst/>
          </a:prstGeom>
          <a:noFill/>
          <a:ln>
            <a:noFill/>
          </a:ln>
        </p:spPr>
        <p:txBody>
          <a:bodyPr spcFirstLastPara="1" wrap="square" lIns="121900" tIns="60925" rIns="121900" bIns="60925" anchor="t" anchorCtr="0">
            <a:spAutoFit/>
          </a:bodyPr>
          <a:lstStyle/>
          <a:p>
            <a:pPr marL="0" lvl="0" indent="0" algn="ctr" rtl="0">
              <a:lnSpc>
                <a:spcPct val="100000"/>
              </a:lnSpc>
              <a:spcBef>
                <a:spcPts val="0"/>
              </a:spcBef>
              <a:spcAft>
                <a:spcPts val="0"/>
              </a:spcAft>
              <a:buNone/>
            </a:pPr>
            <a:r>
              <a:rPr lang="en-US" sz="1600" dirty="0">
                <a:solidFill>
                  <a:srgbClr val="000000"/>
                </a:solidFill>
                <a:latin typeface="Calibri"/>
                <a:ea typeface="Calibri"/>
                <a:cs typeface="Calibri"/>
                <a:sym typeface="Calibri"/>
              </a:rPr>
              <a:t>Rajeev Sharma</a:t>
            </a:r>
          </a:p>
          <a:p>
            <a:pPr marL="0" lvl="0" indent="0" algn="ctr" rtl="0">
              <a:lnSpc>
                <a:spcPct val="100000"/>
              </a:lnSpc>
              <a:spcBef>
                <a:spcPts val="0"/>
              </a:spcBef>
              <a:spcAft>
                <a:spcPts val="0"/>
              </a:spcAft>
              <a:buNone/>
            </a:pPr>
            <a:endParaRPr lang="en-US" sz="1600" dirty="0">
              <a:solidFill>
                <a:srgbClr val="000000"/>
              </a:solidFill>
              <a:latin typeface="Calibri"/>
              <a:ea typeface="Calibri"/>
              <a:cs typeface="Calibri"/>
              <a:sym typeface="Calibri"/>
            </a:endParaRPr>
          </a:p>
          <a:p>
            <a:pPr marL="0" lvl="0" indent="0" algn="ctr" rtl="0">
              <a:lnSpc>
                <a:spcPct val="100000"/>
              </a:lnSpc>
              <a:spcBef>
                <a:spcPts val="0"/>
              </a:spcBef>
              <a:spcAft>
                <a:spcPts val="0"/>
              </a:spcAft>
              <a:buNone/>
            </a:pPr>
            <a:endParaRPr sz="1600" dirty="0">
              <a:solidFill>
                <a:srgbClr val="000000"/>
              </a:solidFill>
              <a:latin typeface="Calibri"/>
              <a:ea typeface="Calibri"/>
              <a:cs typeface="Calibri"/>
              <a:sym typeface="Calibri"/>
            </a:endParaRPr>
          </a:p>
          <a:p>
            <a:pPr marL="0" lvl="0" indent="0" algn="ctr" rtl="0">
              <a:lnSpc>
                <a:spcPct val="100000"/>
              </a:lnSpc>
              <a:spcBef>
                <a:spcPts val="0"/>
              </a:spcBef>
              <a:spcAft>
                <a:spcPts val="0"/>
              </a:spcAft>
              <a:buNone/>
            </a:pPr>
            <a:r>
              <a:rPr lang="en-US" sz="1600" dirty="0">
                <a:solidFill>
                  <a:srgbClr val="000000"/>
                </a:solidFill>
                <a:latin typeface="Calibri"/>
                <a:ea typeface="Calibri"/>
                <a:cs typeface="Calibri"/>
                <a:sym typeface="Calibri"/>
              </a:rPr>
              <a:t>Northwestern University</a:t>
            </a:r>
            <a:endParaRPr sz="1600" dirty="0">
              <a:solidFill>
                <a:srgbClr val="000000"/>
              </a:solidFill>
              <a:latin typeface="Calibri"/>
              <a:ea typeface="Calibri"/>
              <a:cs typeface="Calibri"/>
              <a:sym typeface="Calibri"/>
            </a:endParaRPr>
          </a:p>
          <a:p>
            <a:pPr marL="0" lvl="0" indent="0" algn="ctr" rtl="0">
              <a:lnSpc>
                <a:spcPct val="100000"/>
              </a:lnSpc>
              <a:spcBef>
                <a:spcPts val="0"/>
              </a:spcBef>
              <a:spcAft>
                <a:spcPts val="0"/>
              </a:spcAft>
              <a:buNone/>
            </a:pPr>
            <a:r>
              <a:rPr lang="en-US" sz="1600" dirty="0">
                <a:solidFill>
                  <a:srgbClr val="000000"/>
                </a:solidFill>
                <a:latin typeface="Calibri"/>
                <a:ea typeface="Calibri"/>
                <a:cs typeface="Calibri"/>
                <a:sym typeface="Calibri"/>
              </a:rPr>
              <a:t>498 - Capstone</a:t>
            </a:r>
            <a:endParaRPr sz="1600" i="1" dirty="0">
              <a:solidFill>
                <a:srgbClr val="000000"/>
              </a:solidFill>
              <a:latin typeface="Calibri"/>
              <a:ea typeface="Calibri"/>
              <a:cs typeface="Calibri"/>
              <a:sym typeface="Calibri"/>
            </a:endParaRPr>
          </a:p>
          <a:p>
            <a:pPr marL="0" lvl="0" indent="0" algn="ctr" rtl="0">
              <a:lnSpc>
                <a:spcPct val="100000"/>
              </a:lnSpc>
              <a:spcBef>
                <a:spcPts val="0"/>
              </a:spcBef>
              <a:spcAft>
                <a:spcPts val="0"/>
              </a:spcAft>
              <a:buNone/>
            </a:pPr>
            <a:r>
              <a:rPr lang="en-US" sz="1600" dirty="0">
                <a:solidFill>
                  <a:srgbClr val="000000"/>
                </a:solidFill>
                <a:latin typeface="Calibri"/>
                <a:ea typeface="Calibri"/>
                <a:cs typeface="Calibri"/>
                <a:sym typeface="Calibri"/>
              </a:rPr>
              <a:t>Mar-2024</a:t>
            </a:r>
            <a:endParaRPr sz="1600" dirty="0">
              <a:latin typeface="Calibri"/>
              <a:ea typeface="Calibri"/>
              <a:cs typeface="Calibri"/>
              <a:sym typeface="Calibri"/>
            </a:endParaRPr>
          </a:p>
        </p:txBody>
      </p:sp>
      <p:pic>
        <p:nvPicPr>
          <p:cNvPr id="78" name="Google Shape;78;p15"/>
          <p:cNvPicPr preferRelativeResize="0"/>
          <p:nvPr/>
        </p:nvPicPr>
        <p:blipFill>
          <a:blip r:embed="rId4">
            <a:alphaModFix/>
          </a:blip>
          <a:stretch>
            <a:fillRect/>
          </a:stretch>
        </p:blipFill>
        <p:spPr>
          <a:xfrm>
            <a:off x="8048075" y="3368325"/>
            <a:ext cx="4129876" cy="3465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C80E8-3E0B-8A7A-C162-E6C80AE57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65CB0-330B-382F-5DAD-33C6ECA49DD0}"/>
              </a:ext>
            </a:extLst>
          </p:cNvPr>
          <p:cNvSpPr>
            <a:spLocks noGrp="1"/>
          </p:cNvSpPr>
          <p:nvPr>
            <p:ph type="title"/>
          </p:nvPr>
        </p:nvSpPr>
        <p:spPr/>
        <p:txBody>
          <a:bodyPr>
            <a:normAutofit fontScale="90000"/>
          </a:bodyPr>
          <a:lstStyle/>
          <a:p>
            <a:r>
              <a:rPr lang="en-US" dirty="0"/>
              <a:t>Exploratory Data Analysis</a:t>
            </a:r>
          </a:p>
        </p:txBody>
      </p:sp>
      <p:pic>
        <p:nvPicPr>
          <p:cNvPr id="4" name="Picture 3">
            <a:extLst>
              <a:ext uri="{FF2B5EF4-FFF2-40B4-BE49-F238E27FC236}">
                <a16:creationId xmlns:a16="http://schemas.microsoft.com/office/drawing/2014/main" id="{471F17DB-92C8-DA83-F6D6-FFBF5B720599}"/>
              </a:ext>
            </a:extLst>
          </p:cNvPr>
          <p:cNvPicPr>
            <a:picLocks noChangeAspect="1"/>
          </p:cNvPicPr>
          <p:nvPr/>
        </p:nvPicPr>
        <p:blipFill>
          <a:blip r:embed="rId2"/>
          <a:stretch>
            <a:fillRect/>
          </a:stretch>
        </p:blipFill>
        <p:spPr>
          <a:xfrm>
            <a:off x="636912" y="1708642"/>
            <a:ext cx="2666052" cy="2032629"/>
          </a:xfrm>
          <a:prstGeom prst="rect">
            <a:avLst/>
          </a:prstGeom>
        </p:spPr>
      </p:pic>
      <p:pic>
        <p:nvPicPr>
          <p:cNvPr id="5" name="Picture 4">
            <a:extLst>
              <a:ext uri="{FF2B5EF4-FFF2-40B4-BE49-F238E27FC236}">
                <a16:creationId xmlns:a16="http://schemas.microsoft.com/office/drawing/2014/main" id="{D36C403D-82E6-90C7-7D06-63624C587EC0}"/>
              </a:ext>
            </a:extLst>
          </p:cNvPr>
          <p:cNvPicPr>
            <a:picLocks noChangeAspect="1"/>
          </p:cNvPicPr>
          <p:nvPr/>
        </p:nvPicPr>
        <p:blipFill>
          <a:blip r:embed="rId3"/>
          <a:stretch>
            <a:fillRect/>
          </a:stretch>
        </p:blipFill>
        <p:spPr>
          <a:xfrm>
            <a:off x="3737842" y="1669370"/>
            <a:ext cx="4630020" cy="2249218"/>
          </a:xfrm>
          <a:prstGeom prst="rect">
            <a:avLst/>
          </a:prstGeom>
        </p:spPr>
      </p:pic>
      <p:pic>
        <p:nvPicPr>
          <p:cNvPr id="6" name="Picture 5">
            <a:extLst>
              <a:ext uri="{FF2B5EF4-FFF2-40B4-BE49-F238E27FC236}">
                <a16:creationId xmlns:a16="http://schemas.microsoft.com/office/drawing/2014/main" id="{F7A1A39D-AA98-135E-431C-ADD2A702F9F9}"/>
              </a:ext>
            </a:extLst>
          </p:cNvPr>
          <p:cNvPicPr>
            <a:picLocks noChangeAspect="1"/>
          </p:cNvPicPr>
          <p:nvPr/>
        </p:nvPicPr>
        <p:blipFill>
          <a:blip r:embed="rId4"/>
          <a:stretch>
            <a:fillRect/>
          </a:stretch>
        </p:blipFill>
        <p:spPr>
          <a:xfrm rot="5400000">
            <a:off x="7598928" y="2837039"/>
            <a:ext cx="4909297" cy="2652504"/>
          </a:xfrm>
          <a:prstGeom prst="rect">
            <a:avLst/>
          </a:prstGeom>
        </p:spPr>
      </p:pic>
      <p:pic>
        <p:nvPicPr>
          <p:cNvPr id="7" name="Picture 6">
            <a:extLst>
              <a:ext uri="{FF2B5EF4-FFF2-40B4-BE49-F238E27FC236}">
                <a16:creationId xmlns:a16="http://schemas.microsoft.com/office/drawing/2014/main" id="{90578387-594C-7925-0911-EE7D58198468}"/>
              </a:ext>
            </a:extLst>
          </p:cNvPr>
          <p:cNvPicPr>
            <a:picLocks noChangeAspect="1"/>
          </p:cNvPicPr>
          <p:nvPr/>
        </p:nvPicPr>
        <p:blipFill rotWithShape="1">
          <a:blip r:embed="rId5"/>
          <a:srcRect t="32" b="1"/>
          <a:stretch/>
        </p:blipFill>
        <p:spPr>
          <a:xfrm>
            <a:off x="1340806" y="4163291"/>
            <a:ext cx="6172848" cy="2367609"/>
          </a:xfrm>
          <a:prstGeom prst="rect">
            <a:avLst/>
          </a:prstGeom>
        </p:spPr>
      </p:pic>
    </p:spTree>
    <p:extLst>
      <p:ext uri="{BB962C8B-B14F-4D97-AF65-F5344CB8AC3E}">
        <p14:creationId xmlns:p14="http://schemas.microsoft.com/office/powerpoint/2010/main" val="275042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B0DB-6800-E0FE-51E2-FE4A5D3A1596}"/>
              </a:ext>
            </a:extLst>
          </p:cNvPr>
          <p:cNvSpPr>
            <a:spLocks noGrp="1"/>
          </p:cNvSpPr>
          <p:nvPr>
            <p:ph type="title"/>
          </p:nvPr>
        </p:nvSpPr>
        <p:spPr>
          <a:xfrm>
            <a:off x="838200" y="338232"/>
            <a:ext cx="10515600" cy="540310"/>
          </a:xfrm>
        </p:spPr>
        <p:txBody>
          <a:bodyPr>
            <a:normAutofit fontScale="90000"/>
          </a:bodyPr>
          <a:lstStyle/>
          <a:p>
            <a:r>
              <a:rPr lang="en-IN" dirty="0">
                <a:solidFill>
                  <a:srgbClr val="7030A0"/>
                </a:solidFill>
                <a:latin typeface="Arial" panose="020B0604020202020204" pitchFamily="34" charset="0"/>
                <a:cs typeface="Arial" panose="020B0604020202020204" pitchFamily="34" charset="0"/>
              </a:rPr>
              <a:t>Recommendation Systems Types</a:t>
            </a:r>
          </a:p>
        </p:txBody>
      </p:sp>
      <p:sp>
        <p:nvSpPr>
          <p:cNvPr id="3" name="Content Placeholder 2">
            <a:extLst>
              <a:ext uri="{FF2B5EF4-FFF2-40B4-BE49-F238E27FC236}">
                <a16:creationId xmlns:a16="http://schemas.microsoft.com/office/drawing/2014/main" id="{663ACA0A-055D-3BFC-C1B8-46252B6781DA}"/>
              </a:ext>
            </a:extLst>
          </p:cNvPr>
          <p:cNvSpPr>
            <a:spLocks noGrp="1"/>
          </p:cNvSpPr>
          <p:nvPr>
            <p:ph idx="1"/>
          </p:nvPr>
        </p:nvSpPr>
        <p:spPr>
          <a:xfrm>
            <a:off x="838200" y="1308847"/>
            <a:ext cx="10515600" cy="4868116"/>
          </a:xfrm>
        </p:spPr>
        <p:txBody>
          <a:bodyPr>
            <a:normAutofit/>
          </a:bodyPr>
          <a:lstStyle/>
          <a:p>
            <a:r>
              <a:rPr lang="en-US" sz="1800" b="1" dirty="0">
                <a:solidFill>
                  <a:srgbClr val="7030A0"/>
                </a:solidFill>
                <a:latin typeface="Calibri-Bold"/>
              </a:rPr>
              <a:t>Collaborative Filtering: </a:t>
            </a:r>
            <a:r>
              <a:rPr lang="en-US" sz="1800" b="0" i="0" u="none" strike="noStrike" baseline="0" dirty="0">
                <a:solidFill>
                  <a:srgbClr val="233A44"/>
                </a:solidFill>
                <a:latin typeface="Calibri" panose="020F0502020204030204" pitchFamily="34" charset="0"/>
              </a:rPr>
              <a:t>A method that makes automatic</a:t>
            </a:r>
          </a:p>
          <a:p>
            <a:pPr marL="0" indent="0" algn="l">
              <a:buNone/>
            </a:pPr>
            <a:r>
              <a:rPr lang="en-US" sz="1800" b="0" i="0" u="none" strike="noStrike" baseline="0" dirty="0">
                <a:solidFill>
                  <a:srgbClr val="233A44"/>
                </a:solidFill>
                <a:latin typeface="Calibri" panose="020F0502020204030204" pitchFamily="34" charset="0"/>
              </a:rPr>
              <a:t>predictions about the interests of a user by collecting </a:t>
            </a:r>
          </a:p>
          <a:p>
            <a:pPr marL="0" indent="0" algn="l">
              <a:buNone/>
            </a:pPr>
            <a:r>
              <a:rPr lang="en-US" sz="1800" b="0" i="0" u="none" strike="noStrike" baseline="0" dirty="0">
                <a:solidFill>
                  <a:srgbClr val="233A44"/>
                </a:solidFill>
                <a:latin typeface="Calibri" panose="020F0502020204030204" pitchFamily="34" charset="0"/>
              </a:rPr>
              <a:t>preferences from many users (collaborating).      </a:t>
            </a:r>
          </a:p>
          <a:p>
            <a:pPr marL="0" indent="0" algn="l">
              <a:buNone/>
            </a:pPr>
            <a:r>
              <a:rPr lang="en-IN" sz="1800" b="0" i="0" u="none" strike="noStrike" baseline="0" dirty="0">
                <a:solidFill>
                  <a:srgbClr val="233A44"/>
                </a:solidFill>
                <a:latin typeface="ArialMT"/>
              </a:rPr>
              <a:t>○ </a:t>
            </a:r>
            <a:r>
              <a:rPr lang="en-IN" sz="1800" b="0" i="0" u="none" strike="noStrike" baseline="0" dirty="0">
                <a:solidFill>
                  <a:srgbClr val="233A44"/>
                </a:solidFill>
                <a:latin typeface="Calibri" panose="020F0502020204030204" pitchFamily="34" charset="0"/>
              </a:rPr>
              <a:t>User-based 								</a:t>
            </a:r>
          </a:p>
          <a:p>
            <a:pPr marL="0" indent="0" algn="l">
              <a:buNone/>
            </a:pPr>
            <a:r>
              <a:rPr lang="en-IN" sz="1800" b="0" i="0" u="none" strike="noStrike" baseline="0" dirty="0">
                <a:solidFill>
                  <a:srgbClr val="233A44"/>
                </a:solidFill>
                <a:latin typeface="ArialMT"/>
              </a:rPr>
              <a:t>○ </a:t>
            </a:r>
            <a:r>
              <a:rPr lang="en-IN" sz="1800" b="0" i="0" u="none" strike="noStrike" baseline="0" dirty="0">
                <a:solidFill>
                  <a:srgbClr val="233A44"/>
                </a:solidFill>
                <a:latin typeface="Calibri" panose="020F0502020204030204" pitchFamily="34" charset="0"/>
              </a:rPr>
              <a:t>Item-based</a:t>
            </a:r>
          </a:p>
          <a:p>
            <a:r>
              <a:rPr lang="en-US" sz="1800" b="1" i="0" u="none" strike="noStrike" baseline="0" dirty="0">
                <a:solidFill>
                  <a:srgbClr val="7030A0"/>
                </a:solidFill>
                <a:latin typeface="Calibri-Bold"/>
              </a:rPr>
              <a:t>Content-Based Filtering: </a:t>
            </a:r>
            <a:r>
              <a:rPr lang="en-US" sz="1800" b="0" i="0" u="none" strike="noStrike" baseline="0" dirty="0">
                <a:solidFill>
                  <a:srgbClr val="233A44"/>
                </a:solidFill>
                <a:latin typeface="Calibri" panose="020F0502020204030204" pitchFamily="34" charset="0"/>
              </a:rPr>
              <a:t>A technique that recommends items</a:t>
            </a:r>
          </a:p>
          <a:p>
            <a:pPr marL="0" indent="0" algn="l">
              <a:buNone/>
            </a:pPr>
            <a:r>
              <a:rPr lang="en-US" sz="1800" b="0" i="0" u="none" strike="noStrike" baseline="0" dirty="0">
                <a:solidFill>
                  <a:srgbClr val="233A44"/>
                </a:solidFill>
                <a:latin typeface="Calibri" panose="020F0502020204030204" pitchFamily="34" charset="0"/>
              </a:rPr>
              <a:t>by comparing the content of the items and a user profile, with</a:t>
            </a:r>
          </a:p>
          <a:p>
            <a:pPr marL="0" indent="0" algn="l">
              <a:buNone/>
            </a:pPr>
            <a:r>
              <a:rPr lang="en-US" sz="1800" b="0" i="0" u="none" strike="noStrike" baseline="0" dirty="0">
                <a:solidFill>
                  <a:srgbClr val="233A44"/>
                </a:solidFill>
                <a:latin typeface="Calibri" panose="020F0502020204030204" pitchFamily="34" charset="0"/>
              </a:rPr>
              <a:t>content described in terms of several descriptors that are</a:t>
            </a:r>
          </a:p>
          <a:p>
            <a:pPr marL="0" indent="0" algn="l">
              <a:buNone/>
            </a:pPr>
            <a:r>
              <a:rPr lang="en-IN" sz="1800" b="0" i="0" u="none" strike="noStrike" baseline="0" dirty="0">
                <a:solidFill>
                  <a:srgbClr val="233A44"/>
                </a:solidFill>
                <a:latin typeface="Calibri" panose="020F0502020204030204" pitchFamily="34" charset="0"/>
              </a:rPr>
              <a:t>inherent to the item</a:t>
            </a:r>
          </a:p>
          <a:p>
            <a:pPr marL="0" indent="0" algn="l">
              <a:buNone/>
            </a:pPr>
            <a:r>
              <a:rPr lang="en-US" sz="1800" b="1" i="0" u="none" strike="noStrike" baseline="0" dirty="0">
                <a:solidFill>
                  <a:srgbClr val="233A44"/>
                </a:solidFill>
                <a:latin typeface="Arial-BoldMT"/>
              </a:rPr>
              <a:t>○ </a:t>
            </a:r>
            <a:r>
              <a:rPr lang="en-US" sz="1800" b="0" i="0" u="none" strike="noStrike" baseline="0" dirty="0">
                <a:solidFill>
                  <a:srgbClr val="233A44"/>
                </a:solidFill>
                <a:latin typeface="Calibri" panose="020F0502020204030204" pitchFamily="34" charset="0"/>
              </a:rPr>
              <a:t>a book might be described by its author, its publisher, etc.</a:t>
            </a:r>
          </a:p>
          <a:p>
            <a:r>
              <a:rPr lang="en-US" sz="1800" b="1" i="0" u="none" strike="noStrike" baseline="0" dirty="0">
                <a:solidFill>
                  <a:srgbClr val="7030A0"/>
                </a:solidFill>
                <a:latin typeface="Calibri-Bold"/>
              </a:rPr>
              <a:t>Hybrid Systems: </a:t>
            </a:r>
            <a:r>
              <a:rPr lang="en-US" sz="1800" b="0" i="0" u="none" strike="noStrike" baseline="0" dirty="0">
                <a:solidFill>
                  <a:srgbClr val="233A44"/>
                </a:solidFill>
                <a:latin typeface="Calibri" panose="020F0502020204030204" pitchFamily="34" charset="0"/>
              </a:rPr>
              <a:t>A system that combines various</a:t>
            </a:r>
          </a:p>
          <a:p>
            <a:pPr algn="l"/>
            <a:r>
              <a:rPr lang="en-US" sz="1800" b="0" i="0" u="none" strike="noStrike" baseline="0" dirty="0">
                <a:solidFill>
                  <a:srgbClr val="233A44"/>
                </a:solidFill>
                <a:latin typeface="Calibri" panose="020F0502020204030204" pitchFamily="34" charset="0"/>
              </a:rPr>
              <a:t>recommendation approaches to enhance prediction accuracy.                                    </a:t>
            </a:r>
          </a:p>
          <a:p>
            <a:pPr marL="0" indent="0" algn="l">
              <a:buNone/>
            </a:pPr>
            <a:r>
              <a:rPr lang="en-US" sz="1800" b="0" i="0" u="none" strike="noStrike" baseline="0" dirty="0">
                <a:solidFill>
                  <a:srgbClr val="233A44"/>
                </a:solidFill>
                <a:latin typeface="ArialMT"/>
              </a:rPr>
              <a:t>○ </a:t>
            </a:r>
            <a:r>
              <a:rPr lang="en-US" sz="1800" b="0" i="0" u="none" strike="noStrike" baseline="0" dirty="0">
                <a:solidFill>
                  <a:srgbClr val="233A44"/>
                </a:solidFill>
                <a:latin typeface="Calibri" panose="020F0502020204030204" pitchFamily="34" charset="0"/>
              </a:rPr>
              <a:t>Netflix’s recommendation system, which uses a mix of</a:t>
            </a:r>
          </a:p>
          <a:p>
            <a:pPr algn="l"/>
            <a:r>
              <a:rPr lang="en-IN" sz="1800" b="0" i="0" u="none" strike="noStrike" baseline="0" dirty="0">
                <a:solidFill>
                  <a:srgbClr val="233A44"/>
                </a:solidFill>
                <a:latin typeface="Calibri" panose="020F0502020204030204" pitchFamily="34" charset="0"/>
              </a:rPr>
              <a:t>collaborative and content-based filtering.</a:t>
            </a:r>
            <a:endParaRPr lang="en-IN" dirty="0"/>
          </a:p>
        </p:txBody>
      </p:sp>
      <p:pic>
        <p:nvPicPr>
          <p:cNvPr id="5" name="Picture 4">
            <a:extLst>
              <a:ext uri="{FF2B5EF4-FFF2-40B4-BE49-F238E27FC236}">
                <a16:creationId xmlns:a16="http://schemas.microsoft.com/office/drawing/2014/main" id="{4181B2FF-F11B-BF77-F342-6CD812F21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8790" y="878542"/>
            <a:ext cx="2603257" cy="2916529"/>
          </a:xfrm>
          <a:prstGeom prst="rect">
            <a:avLst/>
          </a:prstGeom>
        </p:spPr>
      </p:pic>
      <p:sp>
        <p:nvSpPr>
          <p:cNvPr id="6" name="TextBox 5">
            <a:extLst>
              <a:ext uri="{FF2B5EF4-FFF2-40B4-BE49-F238E27FC236}">
                <a16:creationId xmlns:a16="http://schemas.microsoft.com/office/drawing/2014/main" id="{D215BB70-54F6-00B4-B409-0185E373C8BE}"/>
              </a:ext>
            </a:extLst>
          </p:cNvPr>
          <p:cNvSpPr txBox="1"/>
          <p:nvPr/>
        </p:nvSpPr>
        <p:spPr>
          <a:xfrm>
            <a:off x="8991600" y="3795071"/>
            <a:ext cx="2931459" cy="415498"/>
          </a:xfrm>
          <a:prstGeom prst="rect">
            <a:avLst/>
          </a:prstGeom>
          <a:noFill/>
        </p:spPr>
        <p:txBody>
          <a:bodyPr wrap="square" rtlCol="0">
            <a:spAutoFit/>
          </a:bodyPr>
          <a:lstStyle/>
          <a:p>
            <a:r>
              <a:rPr lang="en-US" sz="1050" b="0" i="0" u="none" strike="noStrike" baseline="0" dirty="0">
                <a:latin typeface="Arial" panose="020B0604020202020204" pitchFamily="34" charset="0"/>
                <a:cs typeface="Arial" panose="020B0604020202020204" pitchFamily="34" charset="0"/>
              </a:rPr>
              <a:t>Credit: Introduction to Collaborative Filtering</a:t>
            </a:r>
            <a:r>
              <a:rPr lang="en-IN" sz="1050" b="0" i="0" u="none" strike="noStrike" baseline="0" dirty="0">
                <a:latin typeface="Arial" panose="020B0604020202020204" pitchFamily="34" charset="0"/>
                <a:cs typeface="Arial" panose="020B0604020202020204" pitchFamily="34" charset="0"/>
              </a:rPr>
              <a:t>-Analytics Vidhya</a:t>
            </a:r>
            <a:endParaRPr lang="en-IN" sz="105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EE72C73-814C-DF7D-7D91-769E2BEC5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4082" y="4210569"/>
            <a:ext cx="2452460" cy="1768889"/>
          </a:xfrm>
          <a:prstGeom prst="rect">
            <a:avLst/>
          </a:prstGeom>
        </p:spPr>
      </p:pic>
      <p:sp>
        <p:nvSpPr>
          <p:cNvPr id="9" name="TextBox 8">
            <a:extLst>
              <a:ext uri="{FF2B5EF4-FFF2-40B4-BE49-F238E27FC236}">
                <a16:creationId xmlns:a16="http://schemas.microsoft.com/office/drawing/2014/main" id="{3384DB11-7D6A-D317-C860-1D6935FF3AEA}"/>
              </a:ext>
            </a:extLst>
          </p:cNvPr>
          <p:cNvSpPr txBox="1"/>
          <p:nvPr/>
        </p:nvSpPr>
        <p:spPr>
          <a:xfrm>
            <a:off x="9094082" y="5969214"/>
            <a:ext cx="2931459" cy="415498"/>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Credit: Step-by-Step Guide to Building</a:t>
            </a:r>
          </a:p>
          <a:p>
            <a:r>
              <a:rPr lang="en-US" sz="1050" dirty="0">
                <a:latin typeface="Arial" panose="020B0604020202020204" pitchFamily="34" charset="0"/>
                <a:cs typeface="Arial" panose="020B0604020202020204" pitchFamily="34" charset="0"/>
              </a:rPr>
              <a:t>Content-Based Filtering - StrataScratch</a:t>
            </a:r>
            <a:endParaRPr lang="en-IN"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1802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3DF7-6001-A07E-5126-A22E8E44602F}"/>
              </a:ext>
            </a:extLst>
          </p:cNvPr>
          <p:cNvSpPr>
            <a:spLocks noGrp="1"/>
          </p:cNvSpPr>
          <p:nvPr>
            <p:ph type="title"/>
          </p:nvPr>
        </p:nvSpPr>
        <p:spPr>
          <a:xfrm>
            <a:off x="415600" y="593367"/>
            <a:ext cx="11360700" cy="831300"/>
          </a:xfrm>
        </p:spPr>
        <p:txBody>
          <a:bodyPr wrap="square" anchor="t">
            <a:normAutofit/>
          </a:bodyPr>
          <a:lstStyle/>
          <a:p>
            <a:pPr>
              <a:lnSpc>
                <a:spcPct val="90000"/>
              </a:lnSpc>
            </a:pPr>
            <a:r>
              <a:rPr lang="en-US" dirty="0"/>
              <a:t>Modelling </a:t>
            </a:r>
            <a:r>
              <a:rPr lang="en-US" sz="4000" dirty="0"/>
              <a:t>Exploration</a:t>
            </a:r>
            <a:r>
              <a:rPr lang="en-US" dirty="0"/>
              <a:t> </a:t>
            </a:r>
          </a:p>
        </p:txBody>
      </p:sp>
      <p:graphicFrame>
        <p:nvGraphicFramePr>
          <p:cNvPr id="5" name="Text Placeholder 2">
            <a:extLst>
              <a:ext uri="{FF2B5EF4-FFF2-40B4-BE49-F238E27FC236}">
                <a16:creationId xmlns:a16="http://schemas.microsoft.com/office/drawing/2014/main" id="{84453CDF-16F7-A55D-6D55-38A3D17ECF4F}"/>
              </a:ext>
            </a:extLst>
          </p:cNvPr>
          <p:cNvGraphicFramePr/>
          <p:nvPr>
            <p:extLst>
              <p:ext uri="{D42A27DB-BD31-4B8C-83A1-F6EECF244321}">
                <p14:modId xmlns:p14="http://schemas.microsoft.com/office/powerpoint/2010/main" val="199063691"/>
              </p:ext>
            </p:extLst>
          </p:nvPr>
        </p:nvGraphicFramePr>
        <p:xfrm>
          <a:off x="415600" y="1536633"/>
          <a:ext cx="11360700" cy="455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1733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r>
              <a:rPr lang="en" dirty="0">
                <a:solidFill>
                  <a:schemeClr val="tx1">
                    <a:lumMod val="75000"/>
                  </a:schemeClr>
                </a:solidFill>
              </a:rPr>
              <a:t>Evaluation of Embeddings Model</a:t>
            </a:r>
            <a:endParaRPr dirty="0">
              <a:solidFill>
                <a:schemeClr val="tx1">
                  <a:lumMod val="75000"/>
                </a:schemeClr>
              </a:solidFill>
            </a:endParaRPr>
          </a:p>
        </p:txBody>
      </p:sp>
      <p:grpSp>
        <p:nvGrpSpPr>
          <p:cNvPr id="142" name="Google Shape;142;p26"/>
          <p:cNvGrpSpPr/>
          <p:nvPr/>
        </p:nvGrpSpPr>
        <p:grpSpPr>
          <a:xfrm>
            <a:off x="415600" y="1947283"/>
            <a:ext cx="10932513" cy="4426222"/>
            <a:chOff x="1131625" y="2013812"/>
            <a:chExt cx="6885525" cy="3024840"/>
          </a:xfrm>
        </p:grpSpPr>
        <p:grpSp>
          <p:nvGrpSpPr>
            <p:cNvPr id="143" name="Google Shape;143;p26"/>
            <p:cNvGrpSpPr/>
            <p:nvPr/>
          </p:nvGrpSpPr>
          <p:grpSpPr>
            <a:xfrm>
              <a:off x="3073850" y="2013844"/>
              <a:ext cx="1944600" cy="3024776"/>
              <a:chOff x="3071457" y="2013875"/>
              <a:chExt cx="1944600" cy="1569600"/>
            </a:xfrm>
          </p:grpSpPr>
          <p:sp>
            <p:nvSpPr>
              <p:cNvPr id="144" name="Google Shape;144;p26"/>
              <p:cNvSpPr/>
              <p:nvPr/>
            </p:nvSpPr>
            <p:spPr>
              <a:xfrm rot="10800000" flipH="1">
                <a:off x="3071457" y="2013875"/>
                <a:ext cx="1944600" cy="1569600"/>
              </a:xfrm>
              <a:prstGeom prst="round2DiagRect">
                <a:avLst>
                  <a:gd name="adj1" fmla="val 0"/>
                  <a:gd name="adj2" fmla="val 17764"/>
                </a:avLst>
              </a:prstGeom>
              <a:solidFill>
                <a:schemeClr val="tx1">
                  <a:lumMod val="60000"/>
                  <a:lumOff val="40000"/>
                </a:schemeClr>
              </a:solidFill>
              <a:ln>
                <a:noFill/>
              </a:ln>
            </p:spPr>
            <p:txBody>
              <a:bodyPr spcFirstLastPara="1" wrap="square" lIns="121900" tIns="121900" rIns="121900" bIns="121900" anchor="ctr" anchorCtr="0">
                <a:noAutofit/>
              </a:bodyPr>
              <a:lstStyle/>
              <a:p>
                <a:endParaRPr sz="1867"/>
              </a:p>
            </p:txBody>
          </p:sp>
          <p:sp>
            <p:nvSpPr>
              <p:cNvPr id="145" name="Google Shape;145;p26"/>
              <p:cNvSpPr txBox="1"/>
              <p:nvPr/>
            </p:nvSpPr>
            <p:spPr>
              <a:xfrm>
                <a:off x="3316102" y="2256385"/>
                <a:ext cx="1451700" cy="459900"/>
              </a:xfrm>
              <a:prstGeom prst="rect">
                <a:avLst/>
              </a:prstGeom>
              <a:noFill/>
              <a:ln>
                <a:noFill/>
              </a:ln>
            </p:spPr>
            <p:txBody>
              <a:bodyPr spcFirstLastPara="1" wrap="square" lIns="121900" tIns="121900" rIns="121900" bIns="121900" anchor="t" anchorCtr="0">
                <a:noAutofit/>
              </a:bodyPr>
              <a:lstStyle/>
              <a:p>
                <a:r>
                  <a:rPr lang="en" sz="2400" b="1" dirty="0">
                    <a:solidFill>
                      <a:srgbClr val="FFFFFF"/>
                    </a:solidFill>
                    <a:latin typeface="Roboto"/>
                    <a:ea typeface="Roboto"/>
                    <a:cs typeface="Roboto"/>
                    <a:sym typeface="Roboto"/>
                  </a:rPr>
                  <a:t>Vectorization</a:t>
                </a:r>
                <a:endParaRPr sz="2400" dirty="0">
                  <a:solidFill>
                    <a:srgbClr val="FFFFFF"/>
                  </a:solidFill>
                  <a:latin typeface="Roboto"/>
                  <a:ea typeface="Roboto"/>
                  <a:cs typeface="Roboto"/>
                  <a:sym typeface="Roboto"/>
                </a:endParaRPr>
              </a:p>
            </p:txBody>
          </p:sp>
          <p:sp>
            <p:nvSpPr>
              <p:cNvPr id="146" name="Google Shape;146;p26"/>
              <p:cNvSpPr txBox="1"/>
              <p:nvPr/>
            </p:nvSpPr>
            <p:spPr>
              <a:xfrm>
                <a:off x="3318807" y="2505697"/>
                <a:ext cx="1451700" cy="7230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dirty="0">
                    <a:solidFill>
                      <a:srgbClr val="FFFFFF"/>
                    </a:solidFill>
                    <a:latin typeface="Times New Roman" panose="02020603050405020304" pitchFamily="18" charset="0"/>
                    <a:ea typeface="Roboto"/>
                    <a:cs typeface="Times New Roman" panose="02020603050405020304" pitchFamily="18" charset="0"/>
                    <a:sym typeface="Roboto"/>
                  </a:rPr>
                  <a:t>Text vectorization methods like Doc2Vec, Word2Vec, TF-IDF, and BERT convert text into numerical vectors, capturing semantic meaning. Each method differs in approach: Doc2Vec and Word2Vec learn word embeddings, TF-IDF weighs term importance, and BERT utilizes contextual embeddings.</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nvGrpSpPr>
            <p:cNvPr id="147" name="Google Shape;147;p26"/>
            <p:cNvGrpSpPr/>
            <p:nvPr/>
          </p:nvGrpSpPr>
          <p:grpSpPr>
            <a:xfrm>
              <a:off x="1131625" y="2013812"/>
              <a:ext cx="1944600" cy="3024776"/>
              <a:chOff x="1126863" y="2013875"/>
              <a:chExt cx="1944600" cy="1569600"/>
            </a:xfrm>
          </p:grpSpPr>
          <p:sp>
            <p:nvSpPr>
              <p:cNvPr id="148" name="Google Shape;148;p26"/>
              <p:cNvSpPr/>
              <p:nvPr/>
            </p:nvSpPr>
            <p:spPr>
              <a:xfrm>
                <a:off x="1126863" y="2013875"/>
                <a:ext cx="1944600" cy="1569600"/>
              </a:xfrm>
              <a:prstGeom prst="round2DiagRect">
                <a:avLst>
                  <a:gd name="adj1" fmla="val 0"/>
                  <a:gd name="adj2" fmla="val 17764"/>
                </a:avLst>
              </a:prstGeom>
              <a:solidFill>
                <a:schemeClr val="tx1">
                  <a:lumMod val="40000"/>
                  <a:lumOff val="60000"/>
                </a:schemeClr>
              </a:solidFill>
              <a:ln>
                <a:noFill/>
              </a:ln>
            </p:spPr>
            <p:txBody>
              <a:bodyPr spcFirstLastPara="1" wrap="square" lIns="121900" tIns="121900" rIns="121900" bIns="121900" anchor="ctr" anchorCtr="0">
                <a:noAutofit/>
              </a:bodyPr>
              <a:lstStyle/>
              <a:p>
                <a:endParaRPr sz="1867">
                  <a:solidFill>
                    <a:schemeClr val="tx1">
                      <a:lumMod val="40000"/>
                      <a:lumOff val="60000"/>
                    </a:schemeClr>
                  </a:solidFill>
                </a:endParaRPr>
              </a:p>
            </p:txBody>
          </p:sp>
          <p:sp>
            <p:nvSpPr>
              <p:cNvPr id="149" name="Google Shape;149;p26"/>
              <p:cNvSpPr txBox="1"/>
              <p:nvPr/>
            </p:nvSpPr>
            <p:spPr>
              <a:xfrm>
                <a:off x="1351627" y="2256385"/>
                <a:ext cx="1451700" cy="459900"/>
              </a:xfrm>
              <a:prstGeom prst="rect">
                <a:avLst/>
              </a:prstGeom>
              <a:noFill/>
              <a:ln>
                <a:noFill/>
              </a:ln>
            </p:spPr>
            <p:txBody>
              <a:bodyPr spcFirstLastPara="1" wrap="square" lIns="121900" tIns="121900" rIns="121900" bIns="121900" anchor="t" anchorCtr="0">
                <a:noAutofit/>
              </a:bodyPr>
              <a:lstStyle/>
              <a:p>
                <a:r>
                  <a:rPr lang="en" sz="2400" b="1" dirty="0">
                    <a:solidFill>
                      <a:srgbClr val="FFFFFF"/>
                    </a:solidFill>
                    <a:latin typeface="Roboto"/>
                    <a:ea typeface="Roboto"/>
                    <a:cs typeface="Roboto"/>
                    <a:sym typeface="Roboto"/>
                  </a:rPr>
                  <a:t>Text Cleaning</a:t>
                </a:r>
                <a:endParaRPr sz="2400" dirty="0">
                  <a:solidFill>
                    <a:srgbClr val="FFFFFF"/>
                  </a:solidFill>
                  <a:latin typeface="Roboto"/>
                  <a:ea typeface="Roboto"/>
                  <a:cs typeface="Roboto"/>
                  <a:sym typeface="Roboto"/>
                </a:endParaRPr>
              </a:p>
            </p:txBody>
          </p:sp>
          <p:sp>
            <p:nvSpPr>
              <p:cNvPr id="150" name="Google Shape;150;p26"/>
              <p:cNvSpPr txBox="1"/>
              <p:nvPr/>
            </p:nvSpPr>
            <p:spPr>
              <a:xfrm>
                <a:off x="1263588" y="2505722"/>
                <a:ext cx="1451700" cy="5124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dirty="0">
                    <a:solidFill>
                      <a:srgbClr val="FFFFFF"/>
                    </a:solidFill>
                    <a:latin typeface="Times New Roman" panose="02020603050405020304" pitchFamily="18" charset="0"/>
                    <a:ea typeface="Roboto"/>
                    <a:cs typeface="Times New Roman" panose="02020603050405020304" pitchFamily="18" charset="0"/>
                    <a:sym typeface="Roboto"/>
                  </a:rPr>
                  <a:t>Text cleaning involves removing noise like punctuation, stop words, and special characters. Tokenization splits text into words or phrases. Lemmatization reduces words to their base form, aiding analysis by standardizing vocabulary.</a:t>
                </a:r>
                <a:endParaRPr dirty="0">
                  <a:solidFill>
                    <a:srgbClr val="FFFFFF"/>
                  </a:solidFill>
                  <a:latin typeface="Times New Roman" panose="02020603050405020304" pitchFamily="18" charset="0"/>
                  <a:ea typeface="Roboto"/>
                  <a:cs typeface="Times New Roman" panose="02020603050405020304" pitchFamily="18" charset="0"/>
                  <a:sym typeface="Roboto"/>
                </a:endParaRPr>
              </a:p>
              <a:p>
                <a:pPr>
                  <a:lnSpc>
                    <a:spcPct val="115000"/>
                  </a:lnSpc>
                  <a:spcBef>
                    <a:spcPts val="2133"/>
                  </a:spcBef>
                  <a:spcAft>
                    <a:spcPts val="2133"/>
                  </a:spcAft>
                </a:pPr>
                <a:endParaRPr dirty="0">
                  <a:solidFill>
                    <a:srgbClr val="FFFFFF"/>
                  </a:solidFill>
                  <a:latin typeface="Roboto"/>
                  <a:ea typeface="Roboto"/>
                  <a:cs typeface="Roboto"/>
                  <a:sym typeface="Roboto"/>
                </a:endParaRPr>
              </a:p>
            </p:txBody>
          </p:sp>
        </p:grpSp>
        <p:grpSp>
          <p:nvGrpSpPr>
            <p:cNvPr id="151" name="Google Shape;151;p26"/>
            <p:cNvGrpSpPr/>
            <p:nvPr/>
          </p:nvGrpSpPr>
          <p:grpSpPr>
            <a:xfrm>
              <a:off x="5015950" y="2013876"/>
              <a:ext cx="3001200" cy="3024776"/>
              <a:chOff x="5015938" y="2013875"/>
              <a:chExt cx="3001200" cy="1569600"/>
            </a:xfrm>
          </p:grpSpPr>
          <p:sp>
            <p:nvSpPr>
              <p:cNvPr id="152" name="Google Shape;152;p26"/>
              <p:cNvSpPr/>
              <p:nvPr/>
            </p:nvSpPr>
            <p:spPr>
              <a:xfrm>
                <a:off x="5015938" y="2013875"/>
                <a:ext cx="3001200" cy="1569600"/>
              </a:xfrm>
              <a:prstGeom prst="round2DiagRect">
                <a:avLst>
                  <a:gd name="adj1" fmla="val 0"/>
                  <a:gd name="adj2" fmla="val 17764"/>
                </a:avLst>
              </a:prstGeom>
              <a:solidFill>
                <a:schemeClr val="tx1">
                  <a:lumMod val="75000"/>
                </a:schemeClr>
              </a:solidFill>
              <a:ln>
                <a:noFill/>
              </a:ln>
            </p:spPr>
            <p:txBody>
              <a:bodyPr spcFirstLastPara="1" wrap="square" lIns="121900" tIns="121900" rIns="121900" bIns="121900" anchor="ctr" anchorCtr="0">
                <a:noAutofit/>
              </a:bodyPr>
              <a:lstStyle/>
              <a:p>
                <a:endParaRPr sz="1867">
                  <a:solidFill>
                    <a:schemeClr val="tx1">
                      <a:lumMod val="75000"/>
                    </a:schemeClr>
                  </a:solidFill>
                </a:endParaRPr>
              </a:p>
              <a:p>
                <a:endParaRPr sz="1867">
                  <a:solidFill>
                    <a:schemeClr val="tx1">
                      <a:lumMod val="75000"/>
                    </a:schemeClr>
                  </a:solidFill>
                </a:endParaRPr>
              </a:p>
              <a:p>
                <a:endParaRPr sz="1867">
                  <a:solidFill>
                    <a:schemeClr val="tx1">
                      <a:lumMod val="75000"/>
                    </a:schemeClr>
                  </a:solidFill>
                </a:endParaRPr>
              </a:p>
              <a:p>
                <a:endParaRPr sz="1867">
                  <a:solidFill>
                    <a:schemeClr val="tx1">
                      <a:lumMod val="75000"/>
                    </a:schemeClr>
                  </a:solidFill>
                </a:endParaRPr>
              </a:p>
            </p:txBody>
          </p:sp>
          <p:sp>
            <p:nvSpPr>
              <p:cNvPr id="153" name="Google Shape;153;p26"/>
              <p:cNvSpPr txBox="1"/>
              <p:nvPr/>
            </p:nvSpPr>
            <p:spPr>
              <a:xfrm>
                <a:off x="5360226" y="2256387"/>
                <a:ext cx="2417100" cy="459900"/>
              </a:xfrm>
              <a:prstGeom prst="rect">
                <a:avLst/>
              </a:prstGeom>
              <a:noFill/>
              <a:ln>
                <a:noFill/>
              </a:ln>
            </p:spPr>
            <p:txBody>
              <a:bodyPr spcFirstLastPara="1" wrap="square" lIns="121900" tIns="121900" rIns="121900" bIns="121900" anchor="t" anchorCtr="0">
                <a:noAutofit/>
              </a:bodyPr>
              <a:lstStyle/>
              <a:p>
                <a:r>
                  <a:rPr lang="en" sz="2400" b="1" dirty="0">
                    <a:solidFill>
                      <a:srgbClr val="FFFFFF"/>
                    </a:solidFill>
                    <a:latin typeface="Roboto"/>
                    <a:ea typeface="Roboto"/>
                    <a:cs typeface="Roboto"/>
                    <a:sym typeface="Roboto"/>
                  </a:rPr>
                  <a:t>Get Similarity Score</a:t>
                </a:r>
                <a:endParaRPr sz="2400" dirty="0">
                  <a:solidFill>
                    <a:srgbClr val="FFFFFF"/>
                  </a:solidFill>
                  <a:latin typeface="Roboto"/>
                  <a:ea typeface="Roboto"/>
                  <a:cs typeface="Roboto"/>
                  <a:sym typeface="Roboto"/>
                </a:endParaRPr>
              </a:p>
            </p:txBody>
          </p:sp>
          <p:sp>
            <p:nvSpPr>
              <p:cNvPr id="154" name="Google Shape;154;p26"/>
              <p:cNvSpPr txBox="1"/>
              <p:nvPr/>
            </p:nvSpPr>
            <p:spPr>
              <a:xfrm>
                <a:off x="5360250" y="2505674"/>
                <a:ext cx="2417100" cy="5124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dirty="0">
                    <a:solidFill>
                      <a:srgbClr val="FFFFFF"/>
                    </a:solidFill>
                    <a:latin typeface="Times New Roman" panose="02020603050405020304" pitchFamily="18" charset="0"/>
                    <a:ea typeface="Roboto"/>
                    <a:cs typeface="Times New Roman" panose="02020603050405020304" pitchFamily="18" charset="0"/>
                    <a:sym typeface="Roboto"/>
                  </a:rPr>
                  <a:t>Calculate similarity scores between test scenario documents by comparing their vector representations using methods like cosine similarity, aiding in assessing document relevance or similarity.</a:t>
                </a:r>
                <a:endParaRPr dirty="0">
                  <a:solidFill>
                    <a:srgbClr val="FFFFFF"/>
                  </a:solidFill>
                  <a:latin typeface="Times New Roman" panose="02020603050405020304" pitchFamily="18" charset="0"/>
                  <a:ea typeface="Roboto"/>
                  <a:cs typeface="Times New Roman" panose="02020603050405020304" pitchFamily="18" charset="0"/>
                  <a:sym typeface="Roboto"/>
                </a:endParaRPr>
              </a:p>
            </p:txBody>
          </p:sp>
        </p:grpSp>
      </p:grpSp>
      <p:grpSp>
        <p:nvGrpSpPr>
          <p:cNvPr id="155" name="Google Shape;155;p26"/>
          <p:cNvGrpSpPr/>
          <p:nvPr/>
        </p:nvGrpSpPr>
        <p:grpSpPr>
          <a:xfrm>
            <a:off x="6443205" y="4006465"/>
            <a:ext cx="348761" cy="347172"/>
            <a:chOff x="4858109" y="2631368"/>
            <a:chExt cx="316442" cy="315000"/>
          </a:xfrm>
        </p:grpSpPr>
        <p:sp>
          <p:nvSpPr>
            <p:cNvPr id="156" name="Google Shape;156;p26"/>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endParaRPr sz="1867"/>
            </a:p>
          </p:txBody>
        </p:sp>
        <p:sp>
          <p:nvSpPr>
            <p:cNvPr id="157" name="Google Shape;157;p26"/>
            <p:cNvSpPr/>
            <p:nvPr/>
          </p:nvSpPr>
          <p:spPr>
            <a:xfrm>
              <a:off x="4858109" y="2739300"/>
              <a:ext cx="239100" cy="99000"/>
            </a:xfrm>
            <a:prstGeom prst="rightArrow">
              <a:avLst>
                <a:gd name="adj1" fmla="val 32020"/>
                <a:gd name="adj2" fmla="val 66970"/>
              </a:avLst>
            </a:prstGeom>
            <a:solidFill>
              <a:srgbClr val="0D5CDF"/>
            </a:solidFill>
            <a:ln>
              <a:noFill/>
            </a:ln>
          </p:spPr>
          <p:txBody>
            <a:bodyPr spcFirstLastPara="1" wrap="square" lIns="121900" tIns="121900" rIns="121900" bIns="121900" anchor="ctr" anchorCtr="0">
              <a:noAutofit/>
            </a:bodyPr>
            <a:lstStyle/>
            <a:p>
              <a:br>
                <a:rPr lang="en" sz="1867"/>
              </a:br>
              <a:endParaRPr sz="1867"/>
            </a:p>
          </p:txBody>
        </p:sp>
      </p:grpSp>
      <p:grpSp>
        <p:nvGrpSpPr>
          <p:cNvPr id="158" name="Google Shape;158;p26"/>
          <p:cNvGrpSpPr/>
          <p:nvPr/>
        </p:nvGrpSpPr>
        <p:grpSpPr>
          <a:xfrm>
            <a:off x="3323529" y="4006465"/>
            <a:ext cx="347155" cy="347155"/>
            <a:chOff x="3157188" y="909150"/>
            <a:chExt cx="470400" cy="470400"/>
          </a:xfrm>
        </p:grpSpPr>
        <p:sp>
          <p:nvSpPr>
            <p:cNvPr id="159" name="Google Shape;159;p26"/>
            <p:cNvSpPr/>
            <p:nvPr/>
          </p:nvSpPr>
          <p:spPr>
            <a:xfrm>
              <a:off x="3157188" y="909150"/>
              <a:ext cx="470400" cy="470400"/>
            </a:xfrm>
            <a:prstGeom prst="ellipse">
              <a:avLst/>
            </a:prstGeom>
            <a:solidFill>
              <a:srgbClr val="FFFFFF"/>
            </a:solidFill>
            <a:ln>
              <a:noFill/>
            </a:ln>
          </p:spPr>
          <p:txBody>
            <a:bodyPr spcFirstLastPara="1" wrap="square" lIns="121900" tIns="121900" rIns="121900" bIns="121900" anchor="ctr" anchorCtr="0">
              <a:noAutofit/>
            </a:bodyPr>
            <a:lstStyle/>
            <a:p>
              <a:endParaRPr sz="1867"/>
            </a:p>
          </p:txBody>
        </p:sp>
        <p:sp>
          <p:nvSpPr>
            <p:cNvPr id="160" name="Google Shape;160;p26"/>
            <p:cNvSpPr/>
            <p:nvPr/>
          </p:nvSpPr>
          <p:spPr>
            <a:xfrm>
              <a:off x="3243138" y="995100"/>
              <a:ext cx="298500" cy="298500"/>
            </a:xfrm>
            <a:prstGeom prst="mathPlus">
              <a:avLst>
                <a:gd name="adj1" fmla="val 9900"/>
              </a:avLst>
            </a:prstGeom>
            <a:solidFill>
              <a:srgbClr val="307AF3"/>
            </a:solidFill>
            <a:ln>
              <a:noFill/>
            </a:ln>
          </p:spPr>
          <p:txBody>
            <a:bodyPr spcFirstLastPara="1" wrap="square" lIns="121900" tIns="121900" rIns="121900" bIns="121900" anchor="ctr" anchorCtr="0">
              <a:noAutofit/>
            </a:bodyPr>
            <a:lstStyle/>
            <a:p>
              <a:endParaRPr sz="1867"/>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r>
              <a:rPr lang="en-US" dirty="0">
                <a:solidFill>
                  <a:schemeClr val="tx1">
                    <a:lumMod val="75000"/>
                  </a:schemeClr>
                </a:solidFill>
                <a:latin typeface="Times New Roman" panose="02020603050405020304" pitchFamily="18" charset="0"/>
                <a:cs typeface="Times New Roman" panose="02020603050405020304" pitchFamily="18" charset="0"/>
              </a:rPr>
              <a:t>Exploration - Embedding Models</a:t>
            </a:r>
          </a:p>
        </p:txBody>
      </p:sp>
      <p:pic>
        <p:nvPicPr>
          <p:cNvPr id="168" name="Google Shape;168;p27"/>
          <p:cNvPicPr preferRelativeResize="0"/>
          <p:nvPr/>
        </p:nvPicPr>
        <p:blipFill>
          <a:blip r:embed="rId3">
            <a:alphaModFix/>
          </a:blip>
          <a:stretch>
            <a:fillRect/>
          </a:stretch>
        </p:blipFill>
        <p:spPr>
          <a:xfrm>
            <a:off x="375417" y="2148251"/>
            <a:ext cx="11178705" cy="4437436"/>
          </a:xfrm>
          <a:prstGeom prst="rect">
            <a:avLst/>
          </a:prstGeom>
          <a:noFill/>
          <a:ln>
            <a:noFill/>
          </a:ln>
        </p:spPr>
      </p:pic>
      <p:sp>
        <p:nvSpPr>
          <p:cNvPr id="169" name="Google Shape;169;p27"/>
          <p:cNvSpPr txBox="1"/>
          <p:nvPr/>
        </p:nvSpPr>
        <p:spPr>
          <a:xfrm>
            <a:off x="10420066" y="152020"/>
            <a:ext cx="1849271" cy="1124046"/>
          </a:xfrm>
          <a:prstGeom prst="rect">
            <a:avLst/>
          </a:prstGeom>
          <a:noFill/>
          <a:ln>
            <a:noFill/>
          </a:ln>
        </p:spPr>
        <p:txBody>
          <a:bodyPr spcFirstLastPara="1" wrap="square" lIns="121900" tIns="121900" rIns="121900" bIns="121900" anchor="t" anchorCtr="0">
            <a:noAutofit/>
          </a:bodyPr>
          <a:lstStyle/>
          <a:p>
            <a:endParaRPr b="1" dirty="0">
              <a:solidFill>
                <a:srgbClr val="6AA84F"/>
              </a:solidFill>
              <a:latin typeface="Times New Roman"/>
              <a:ea typeface="Times New Roman"/>
              <a:cs typeface="Times New Roman"/>
              <a:sym typeface="Times New Roman"/>
            </a:endParaRPr>
          </a:p>
        </p:txBody>
      </p:sp>
      <p:cxnSp>
        <p:nvCxnSpPr>
          <p:cNvPr id="170" name="Google Shape;170;p27"/>
          <p:cNvCxnSpPr>
            <a:cxnSpLocks/>
          </p:cNvCxnSpPr>
          <p:nvPr/>
        </p:nvCxnSpPr>
        <p:spPr>
          <a:xfrm flipV="1">
            <a:off x="10318351" y="962167"/>
            <a:ext cx="340550" cy="682388"/>
          </a:xfrm>
          <a:prstGeom prst="straightConnector1">
            <a:avLst/>
          </a:prstGeom>
          <a:noFill/>
          <a:ln w="9525" cap="flat" cmpd="sng">
            <a:solidFill>
              <a:schemeClr val="dk2"/>
            </a:solidFill>
            <a:prstDash val="solid"/>
            <a:round/>
            <a:headEnd type="none" w="med" len="med"/>
            <a:tailEnd type="triangle" w="med" len="med"/>
          </a:ln>
        </p:spPr>
      </p:cxnSp>
      <p:sp>
        <p:nvSpPr>
          <p:cNvPr id="6" name="Explosion: 8 Points 5">
            <a:extLst>
              <a:ext uri="{FF2B5EF4-FFF2-40B4-BE49-F238E27FC236}">
                <a16:creationId xmlns:a16="http://schemas.microsoft.com/office/drawing/2014/main" id="{F6E96003-473E-C625-1BB3-6854440B0354}"/>
              </a:ext>
            </a:extLst>
          </p:cNvPr>
          <p:cNvSpPr/>
          <p:nvPr/>
        </p:nvSpPr>
        <p:spPr>
          <a:xfrm>
            <a:off x="9191767" y="152019"/>
            <a:ext cx="3000233" cy="1996231"/>
          </a:xfrm>
          <a:prstGeom prst="irregularSeal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solidFill>
                  <a:schemeClr val="bg1"/>
                </a:solidFill>
                <a:latin typeface="Times New Roman"/>
                <a:ea typeface="Times New Roman"/>
                <a:cs typeface="Times New Roman"/>
                <a:sym typeface="Times New Roman"/>
              </a:rPr>
              <a:t>Instructor XL gave the right results for all test cases!</a:t>
            </a:r>
          </a:p>
          <a:p>
            <a:pPr algn="ct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90367"/>
            <a:ext cx="11360800" cy="763600"/>
          </a:xfrm>
          <a:prstGeom prst="rect">
            <a:avLst/>
          </a:prstGeom>
        </p:spPr>
        <p:txBody>
          <a:bodyPr spcFirstLastPara="1" wrap="square" lIns="121900" tIns="121900" rIns="121900" bIns="121900" anchor="t" anchorCtr="0">
            <a:normAutofit fontScale="90000"/>
          </a:bodyPr>
          <a:lstStyle/>
          <a:p>
            <a:r>
              <a:rPr lang="en" dirty="0">
                <a:solidFill>
                  <a:schemeClr val="tx1">
                    <a:lumMod val="75000"/>
                  </a:schemeClr>
                </a:solidFill>
                <a:latin typeface="Times New Roman" panose="02020603050405020304" pitchFamily="18" charset="0"/>
                <a:cs typeface="Times New Roman" panose="02020603050405020304" pitchFamily="18" charset="0"/>
              </a:rPr>
              <a:t>Recommendation Engine</a:t>
            </a:r>
            <a:endParaRPr dirty="0">
              <a:solidFill>
                <a:schemeClr val="tx1">
                  <a:lumMod val="75000"/>
                </a:schemeClr>
              </a:solidFill>
              <a:latin typeface="Times New Roman" panose="02020603050405020304" pitchFamily="18" charset="0"/>
              <a:cs typeface="Times New Roman" panose="02020603050405020304" pitchFamily="18" charset="0"/>
            </a:endParaRPr>
          </a:p>
        </p:txBody>
      </p:sp>
      <p:graphicFrame>
        <p:nvGraphicFramePr>
          <p:cNvPr id="176" name="Google Shape;176;p28"/>
          <p:cNvGraphicFramePr/>
          <p:nvPr>
            <p:extLst>
              <p:ext uri="{D42A27DB-BD31-4B8C-83A1-F6EECF244321}">
                <p14:modId xmlns:p14="http://schemas.microsoft.com/office/powerpoint/2010/main" val="3492717824"/>
              </p:ext>
            </p:extLst>
          </p:nvPr>
        </p:nvGraphicFramePr>
        <p:xfrm>
          <a:off x="415600" y="971333"/>
          <a:ext cx="10495785" cy="4256880"/>
        </p:xfrm>
        <a:graphic>
          <a:graphicData uri="http://schemas.openxmlformats.org/drawingml/2006/table">
            <a:tbl>
              <a:tblPr firstRow="1">
                <a:noFill/>
              </a:tblPr>
              <a:tblGrid>
                <a:gridCol w="3498595">
                  <a:extLst>
                    <a:ext uri="{9D8B030D-6E8A-4147-A177-3AD203B41FA5}">
                      <a16:colId xmlns:a16="http://schemas.microsoft.com/office/drawing/2014/main" val="20000"/>
                    </a:ext>
                  </a:extLst>
                </a:gridCol>
                <a:gridCol w="3498595">
                  <a:extLst>
                    <a:ext uri="{9D8B030D-6E8A-4147-A177-3AD203B41FA5}">
                      <a16:colId xmlns:a16="http://schemas.microsoft.com/office/drawing/2014/main" val="20001"/>
                    </a:ext>
                  </a:extLst>
                </a:gridCol>
                <a:gridCol w="3498595">
                  <a:extLst>
                    <a:ext uri="{9D8B030D-6E8A-4147-A177-3AD203B41FA5}">
                      <a16:colId xmlns:a16="http://schemas.microsoft.com/office/drawing/2014/main" val="20002"/>
                    </a:ext>
                  </a:extLst>
                </a:gridCol>
              </a:tblGrid>
              <a:tr h="508000">
                <a:tc>
                  <a:txBody>
                    <a:bodyPr/>
                    <a:lstStyle/>
                    <a:p>
                      <a:pPr marL="0" lvl="0" indent="0" algn="ctr" rtl="0">
                        <a:spcBef>
                          <a:spcPts val="0"/>
                        </a:spcBef>
                        <a:spcAft>
                          <a:spcPts val="0"/>
                        </a:spcAft>
                        <a:buNone/>
                      </a:pPr>
                      <a:r>
                        <a:rPr lang="en" sz="1400" b="1">
                          <a:solidFill>
                            <a:srgbClr val="0D0D0D"/>
                          </a:solidFill>
                          <a:latin typeface="Times New Roman"/>
                          <a:ea typeface="Times New Roman"/>
                          <a:cs typeface="Times New Roman"/>
                          <a:sym typeface="Times New Roman"/>
                        </a:rPr>
                        <a:t>Aspect</a:t>
                      </a:r>
                      <a:endParaRPr sz="1900" b="1">
                        <a:latin typeface="Times New Roman"/>
                        <a:ea typeface="Times New Roman"/>
                        <a:cs typeface="Times New Roman"/>
                        <a:sym typeface="Times New Roman"/>
                      </a:endParaRPr>
                    </a:p>
                  </a:txBody>
                  <a:tcPr marL="121900" marR="121900" marT="121900" marB="121900" anchor="ctr"/>
                </a:tc>
                <a:tc>
                  <a:txBody>
                    <a:bodyPr/>
                    <a:lstStyle/>
                    <a:p>
                      <a:pPr marL="0" lvl="0" indent="0" algn="ctr" rtl="0">
                        <a:spcBef>
                          <a:spcPts val="0"/>
                        </a:spcBef>
                        <a:spcAft>
                          <a:spcPts val="0"/>
                        </a:spcAft>
                        <a:buNone/>
                      </a:pPr>
                      <a:r>
                        <a:rPr lang="en" sz="1400" b="1">
                          <a:solidFill>
                            <a:srgbClr val="0D0D0D"/>
                          </a:solidFill>
                          <a:latin typeface="Times New Roman"/>
                          <a:ea typeface="Times New Roman"/>
                          <a:cs typeface="Times New Roman"/>
                          <a:sym typeface="Times New Roman"/>
                        </a:rPr>
                        <a:t>Recommendation Modeling</a:t>
                      </a:r>
                      <a:endParaRPr sz="1900" b="1">
                        <a:latin typeface="Times New Roman"/>
                        <a:ea typeface="Times New Roman"/>
                        <a:cs typeface="Times New Roman"/>
                        <a:sym typeface="Times New Roman"/>
                      </a:endParaRPr>
                    </a:p>
                  </a:txBody>
                  <a:tcPr marL="121900" marR="121900" marT="121900" marB="121900" anchor="ctr"/>
                </a:tc>
                <a:tc>
                  <a:txBody>
                    <a:bodyPr/>
                    <a:lstStyle/>
                    <a:p>
                      <a:pPr marL="0" lvl="0" indent="0" algn="ctr" rtl="0">
                        <a:spcBef>
                          <a:spcPts val="0"/>
                        </a:spcBef>
                        <a:spcAft>
                          <a:spcPts val="0"/>
                        </a:spcAft>
                        <a:buNone/>
                      </a:pPr>
                      <a:r>
                        <a:rPr lang="en" sz="1400" b="1" dirty="0">
                          <a:solidFill>
                            <a:srgbClr val="0D0D0D"/>
                          </a:solidFill>
                          <a:latin typeface="Times New Roman"/>
                          <a:ea typeface="Times New Roman"/>
                          <a:cs typeface="Times New Roman"/>
                          <a:sym typeface="Times New Roman"/>
                        </a:rPr>
                        <a:t>Collaborative Filtering</a:t>
                      </a:r>
                      <a:endParaRPr sz="1900" b="1" dirty="0">
                        <a:latin typeface="Times New Roman"/>
                        <a:ea typeface="Times New Roman"/>
                        <a:cs typeface="Times New Roman"/>
                        <a:sym typeface="Times New Roman"/>
                      </a:endParaRPr>
                    </a:p>
                  </a:txBody>
                  <a:tcPr marL="121900" marR="121900" marT="121900" marB="121900" anchor="ctr"/>
                </a:tc>
                <a:extLst>
                  <a:ext uri="{0D108BD9-81ED-4DB2-BD59-A6C34878D82A}">
                    <a16:rowId xmlns:a16="http://schemas.microsoft.com/office/drawing/2014/main" val="10000"/>
                  </a:ext>
                </a:extLst>
              </a:tr>
              <a:tr h="883880">
                <a:tc>
                  <a:txBody>
                    <a:bodyPr/>
                    <a:lstStyle/>
                    <a:p>
                      <a:pPr marL="0" lvl="0" indent="0" algn="ctr" rtl="0">
                        <a:spcBef>
                          <a:spcPts val="0"/>
                        </a:spcBef>
                        <a:spcAft>
                          <a:spcPts val="0"/>
                        </a:spcAft>
                        <a:buNone/>
                      </a:pPr>
                      <a:r>
                        <a:rPr lang="en" sz="1400">
                          <a:solidFill>
                            <a:srgbClr val="0D0D0D"/>
                          </a:solidFill>
                          <a:highlight>
                            <a:srgbClr val="FFFFFF"/>
                          </a:highlight>
                          <a:latin typeface="Times New Roman"/>
                          <a:ea typeface="Times New Roman"/>
                          <a:cs typeface="Times New Roman"/>
                          <a:sym typeface="Times New Roman"/>
                        </a:rPr>
                        <a:t>Input Data</a:t>
                      </a:r>
                      <a:endParaRPr sz="1900">
                        <a:latin typeface="Times New Roman"/>
                        <a:ea typeface="Times New Roman"/>
                        <a:cs typeface="Times New Roman"/>
                        <a:sym typeface="Times New Roman"/>
                      </a:endParaRPr>
                    </a:p>
                  </a:txBody>
                  <a:tcPr marL="121900" marR="121900" marT="121900" marB="121900" anchor="ctr"/>
                </a:tc>
                <a:tc>
                  <a:txBody>
                    <a:bodyPr/>
                    <a:lstStyle/>
                    <a:p>
                      <a:pPr marL="0" lvl="0" indent="0" algn="ctr" rtl="0">
                        <a:spcBef>
                          <a:spcPts val="0"/>
                        </a:spcBef>
                        <a:spcAft>
                          <a:spcPts val="0"/>
                        </a:spcAft>
                        <a:buNone/>
                      </a:pPr>
                      <a:r>
                        <a:rPr lang="en" sz="1400">
                          <a:solidFill>
                            <a:srgbClr val="0D0D0D"/>
                          </a:solidFill>
                          <a:highlight>
                            <a:srgbClr val="FFFFFF"/>
                          </a:highlight>
                          <a:latin typeface="Times New Roman"/>
                          <a:ea typeface="Times New Roman"/>
                          <a:cs typeface="Times New Roman"/>
                          <a:sym typeface="Times New Roman"/>
                        </a:rPr>
                        <a:t>Can include various features such as user behavior, item attributes, user demographics, etc.</a:t>
                      </a:r>
                      <a:endParaRPr sz="1900">
                        <a:latin typeface="Times New Roman"/>
                        <a:ea typeface="Times New Roman"/>
                        <a:cs typeface="Times New Roman"/>
                        <a:sym typeface="Times New Roman"/>
                      </a:endParaRPr>
                    </a:p>
                  </a:txBody>
                  <a:tcPr marL="121900" marR="121900" marT="121900" marB="121900" anchor="ctr"/>
                </a:tc>
                <a:tc>
                  <a:txBody>
                    <a:bodyPr/>
                    <a:lstStyle/>
                    <a:p>
                      <a:pPr marL="0" lvl="0" indent="0" algn="ctr" rtl="0">
                        <a:spcBef>
                          <a:spcPts val="0"/>
                        </a:spcBef>
                        <a:spcAft>
                          <a:spcPts val="0"/>
                        </a:spcAft>
                        <a:buNone/>
                      </a:pPr>
                      <a:r>
                        <a:rPr lang="en" sz="1400">
                          <a:solidFill>
                            <a:srgbClr val="0D0D0D"/>
                          </a:solidFill>
                          <a:highlight>
                            <a:srgbClr val="FFFFFF"/>
                          </a:highlight>
                          <a:latin typeface="Times New Roman"/>
                          <a:ea typeface="Times New Roman"/>
                          <a:cs typeface="Times New Roman"/>
                          <a:sym typeface="Times New Roman"/>
                        </a:rPr>
                        <a:t>Typically relies solely on user-item interactions (ratings, purchases, etc.)</a:t>
                      </a:r>
                      <a:endParaRPr sz="1900">
                        <a:latin typeface="Times New Roman"/>
                        <a:ea typeface="Times New Roman"/>
                        <a:cs typeface="Times New Roman"/>
                        <a:sym typeface="Times New Roman"/>
                      </a:endParaRPr>
                    </a:p>
                  </a:txBody>
                  <a:tcPr marL="121900" marR="121900" marT="121900" marB="121900" anchor="ctr"/>
                </a:tc>
                <a:extLst>
                  <a:ext uri="{0D108BD9-81ED-4DB2-BD59-A6C34878D82A}">
                    <a16:rowId xmlns:a16="http://schemas.microsoft.com/office/drawing/2014/main" val="10001"/>
                  </a:ext>
                </a:extLst>
              </a:tr>
              <a:tr h="1097240">
                <a:tc>
                  <a:txBody>
                    <a:bodyPr/>
                    <a:lstStyle/>
                    <a:p>
                      <a:pPr marL="0" lvl="0" indent="0" algn="ctr" rtl="0">
                        <a:spcBef>
                          <a:spcPts val="0"/>
                        </a:spcBef>
                        <a:spcAft>
                          <a:spcPts val="0"/>
                        </a:spcAft>
                        <a:buNone/>
                      </a:pPr>
                      <a:r>
                        <a:rPr lang="en" sz="1400" dirty="0">
                          <a:solidFill>
                            <a:srgbClr val="0D0D0D"/>
                          </a:solidFill>
                          <a:highlight>
                            <a:srgbClr val="FFFFFF"/>
                          </a:highlight>
                          <a:latin typeface="Times New Roman"/>
                          <a:ea typeface="Times New Roman"/>
                          <a:cs typeface="Times New Roman"/>
                          <a:sym typeface="Times New Roman"/>
                        </a:rPr>
                        <a:t>Approach</a:t>
                      </a:r>
                      <a:endParaRPr sz="1900" dirty="0">
                        <a:latin typeface="Times New Roman"/>
                        <a:ea typeface="Times New Roman"/>
                        <a:cs typeface="Times New Roman"/>
                        <a:sym typeface="Times New Roman"/>
                      </a:endParaRPr>
                    </a:p>
                  </a:txBody>
                  <a:tcPr marL="121900" marR="121900" marT="121900" marB="121900" anchor="ctr"/>
                </a:tc>
                <a:tc>
                  <a:txBody>
                    <a:bodyPr/>
                    <a:lstStyle/>
                    <a:p>
                      <a:pPr marL="0" lvl="0" indent="0" algn="ctr" rtl="0">
                        <a:spcBef>
                          <a:spcPts val="0"/>
                        </a:spcBef>
                        <a:spcAft>
                          <a:spcPts val="0"/>
                        </a:spcAft>
                        <a:buNone/>
                      </a:pPr>
                      <a:r>
                        <a:rPr lang="en" sz="1400">
                          <a:solidFill>
                            <a:srgbClr val="0D0D0D"/>
                          </a:solidFill>
                          <a:highlight>
                            <a:srgbClr val="FFFFFF"/>
                          </a:highlight>
                          <a:latin typeface="Times New Roman"/>
                          <a:ea typeface="Times New Roman"/>
                          <a:cs typeface="Times New Roman"/>
                          <a:sym typeface="Times New Roman"/>
                        </a:rPr>
                        <a:t>Can include various techniques such as content-based filtering, collaborative filtering, matrix factorization, neural networks, etc.</a:t>
                      </a:r>
                      <a:endParaRPr sz="1900">
                        <a:latin typeface="Times New Roman"/>
                        <a:ea typeface="Times New Roman"/>
                        <a:cs typeface="Times New Roman"/>
                        <a:sym typeface="Times New Roman"/>
                      </a:endParaRPr>
                    </a:p>
                  </a:txBody>
                  <a:tcPr marL="121900" marR="121900" marT="121900" marB="121900" anchor="ctr"/>
                </a:tc>
                <a:tc>
                  <a:txBody>
                    <a:bodyPr/>
                    <a:lstStyle/>
                    <a:p>
                      <a:pPr marL="0" lvl="0" indent="0" algn="ctr" rtl="0">
                        <a:spcBef>
                          <a:spcPts val="0"/>
                        </a:spcBef>
                        <a:spcAft>
                          <a:spcPts val="0"/>
                        </a:spcAft>
                        <a:buNone/>
                      </a:pPr>
                      <a:r>
                        <a:rPr lang="en" sz="1400" dirty="0">
                          <a:solidFill>
                            <a:srgbClr val="0D0D0D"/>
                          </a:solidFill>
                          <a:highlight>
                            <a:srgbClr val="FFFFFF"/>
                          </a:highlight>
                          <a:latin typeface="Times New Roman"/>
                          <a:ea typeface="Times New Roman"/>
                          <a:cs typeface="Times New Roman"/>
                          <a:sym typeface="Times New Roman"/>
                        </a:rPr>
                        <a:t>Primarily relies on identifying similar users/items based on their interactions</a:t>
                      </a:r>
                      <a:endParaRPr sz="1900" dirty="0">
                        <a:latin typeface="Times New Roman"/>
                        <a:ea typeface="Times New Roman"/>
                        <a:cs typeface="Times New Roman"/>
                        <a:sym typeface="Times New Roman"/>
                      </a:endParaRPr>
                    </a:p>
                  </a:txBody>
                  <a:tcPr marL="121900" marR="121900" marT="121900" marB="121900" anchor="ctr"/>
                </a:tc>
                <a:extLst>
                  <a:ext uri="{0D108BD9-81ED-4DB2-BD59-A6C34878D82A}">
                    <a16:rowId xmlns:a16="http://schemas.microsoft.com/office/drawing/2014/main" val="10002"/>
                  </a:ext>
                </a:extLst>
              </a:tr>
              <a:tr h="883880">
                <a:tc>
                  <a:txBody>
                    <a:bodyPr/>
                    <a:lstStyle/>
                    <a:p>
                      <a:pPr marL="0" lvl="0" indent="0" algn="ctr" rtl="0">
                        <a:spcBef>
                          <a:spcPts val="0"/>
                        </a:spcBef>
                        <a:spcAft>
                          <a:spcPts val="0"/>
                        </a:spcAft>
                        <a:buNone/>
                      </a:pPr>
                      <a:r>
                        <a:rPr lang="en" sz="1400">
                          <a:solidFill>
                            <a:srgbClr val="0D0D0D"/>
                          </a:solidFill>
                          <a:highlight>
                            <a:srgbClr val="FFFFFF"/>
                          </a:highlight>
                          <a:latin typeface="Times New Roman"/>
                          <a:ea typeface="Times New Roman"/>
                          <a:cs typeface="Times New Roman"/>
                          <a:sym typeface="Times New Roman"/>
                        </a:rPr>
                        <a:t>Data Sparsity</a:t>
                      </a:r>
                      <a:endParaRPr sz="1900">
                        <a:latin typeface="Times New Roman"/>
                        <a:ea typeface="Times New Roman"/>
                        <a:cs typeface="Times New Roman"/>
                        <a:sym typeface="Times New Roman"/>
                      </a:endParaRPr>
                    </a:p>
                  </a:txBody>
                  <a:tcPr marL="121900" marR="121900" marT="121900" marB="121900" anchor="ctr"/>
                </a:tc>
                <a:tc>
                  <a:txBody>
                    <a:bodyPr/>
                    <a:lstStyle/>
                    <a:p>
                      <a:pPr marL="0" lvl="0" indent="0" algn="ctr" rtl="0">
                        <a:spcBef>
                          <a:spcPts val="0"/>
                        </a:spcBef>
                        <a:spcAft>
                          <a:spcPts val="0"/>
                        </a:spcAft>
                        <a:buNone/>
                      </a:pPr>
                      <a:r>
                        <a:rPr lang="en" sz="1400">
                          <a:solidFill>
                            <a:srgbClr val="0D0D0D"/>
                          </a:solidFill>
                          <a:highlight>
                            <a:srgbClr val="FFFFFF"/>
                          </a:highlight>
                          <a:latin typeface="Times New Roman"/>
                          <a:ea typeface="Times New Roman"/>
                          <a:cs typeface="Times New Roman"/>
                          <a:sym typeface="Times New Roman"/>
                        </a:rPr>
                        <a:t>Can handle sparse data effectively by leveraging additional features and metadata</a:t>
                      </a:r>
                      <a:endParaRPr sz="1900">
                        <a:latin typeface="Times New Roman"/>
                        <a:ea typeface="Times New Roman"/>
                        <a:cs typeface="Times New Roman"/>
                        <a:sym typeface="Times New Roman"/>
                      </a:endParaRPr>
                    </a:p>
                  </a:txBody>
                  <a:tcPr marL="121900" marR="121900" marT="121900" marB="121900" anchor="ctr"/>
                </a:tc>
                <a:tc>
                  <a:txBody>
                    <a:bodyPr/>
                    <a:lstStyle/>
                    <a:p>
                      <a:pPr marL="0" lvl="0" indent="0" algn="ctr" rtl="0">
                        <a:spcBef>
                          <a:spcPts val="0"/>
                        </a:spcBef>
                        <a:spcAft>
                          <a:spcPts val="0"/>
                        </a:spcAft>
                        <a:buNone/>
                      </a:pPr>
                      <a:r>
                        <a:rPr lang="en" sz="1400">
                          <a:solidFill>
                            <a:srgbClr val="0D0D0D"/>
                          </a:solidFill>
                          <a:highlight>
                            <a:srgbClr val="FFFFFF"/>
                          </a:highlight>
                          <a:latin typeface="Times New Roman"/>
                          <a:ea typeface="Times New Roman"/>
                          <a:cs typeface="Times New Roman"/>
                          <a:sym typeface="Times New Roman"/>
                        </a:rPr>
                        <a:t>May suffer from sparsity issues when users/items have few interactions</a:t>
                      </a:r>
                      <a:endParaRPr sz="1900">
                        <a:latin typeface="Times New Roman"/>
                        <a:ea typeface="Times New Roman"/>
                        <a:cs typeface="Times New Roman"/>
                        <a:sym typeface="Times New Roman"/>
                      </a:endParaRPr>
                    </a:p>
                  </a:txBody>
                  <a:tcPr marL="121900" marR="121900" marT="121900" marB="121900" anchor="ctr"/>
                </a:tc>
                <a:extLst>
                  <a:ext uri="{0D108BD9-81ED-4DB2-BD59-A6C34878D82A}">
                    <a16:rowId xmlns:a16="http://schemas.microsoft.com/office/drawing/2014/main" val="10003"/>
                  </a:ext>
                </a:extLst>
              </a:tr>
              <a:tr h="883880">
                <a:tc>
                  <a:txBody>
                    <a:bodyPr/>
                    <a:lstStyle/>
                    <a:p>
                      <a:pPr marL="0" lvl="0" indent="0" algn="ctr" rtl="0">
                        <a:spcBef>
                          <a:spcPts val="0"/>
                        </a:spcBef>
                        <a:spcAft>
                          <a:spcPts val="0"/>
                        </a:spcAft>
                        <a:buNone/>
                      </a:pPr>
                      <a:r>
                        <a:rPr lang="en" sz="1400" dirty="0">
                          <a:solidFill>
                            <a:srgbClr val="0D0D0D"/>
                          </a:solidFill>
                          <a:highlight>
                            <a:srgbClr val="FFFFFF"/>
                          </a:highlight>
                          <a:latin typeface="Times New Roman"/>
                          <a:ea typeface="Times New Roman"/>
                          <a:cs typeface="Times New Roman"/>
                          <a:sym typeface="Times New Roman"/>
                        </a:rPr>
                        <a:t>Cold Start Problem</a:t>
                      </a:r>
                      <a:endParaRPr sz="1900" dirty="0">
                        <a:latin typeface="Times New Roman"/>
                        <a:ea typeface="Times New Roman"/>
                        <a:cs typeface="Times New Roman"/>
                        <a:sym typeface="Times New Roman"/>
                      </a:endParaRPr>
                    </a:p>
                  </a:txBody>
                  <a:tcPr marL="121900" marR="121900" marT="121900" marB="121900" anchor="ctr"/>
                </a:tc>
                <a:tc>
                  <a:txBody>
                    <a:bodyPr/>
                    <a:lstStyle/>
                    <a:p>
                      <a:pPr marL="0" lvl="0" indent="0" algn="ctr" rtl="0">
                        <a:spcBef>
                          <a:spcPts val="0"/>
                        </a:spcBef>
                        <a:spcAft>
                          <a:spcPts val="0"/>
                        </a:spcAft>
                        <a:buNone/>
                      </a:pPr>
                      <a:r>
                        <a:rPr lang="en" sz="1400">
                          <a:solidFill>
                            <a:srgbClr val="0D0D0D"/>
                          </a:solidFill>
                          <a:highlight>
                            <a:srgbClr val="FFFFFF"/>
                          </a:highlight>
                          <a:latin typeface="Times New Roman"/>
                          <a:ea typeface="Times New Roman"/>
                          <a:cs typeface="Times New Roman"/>
                          <a:sym typeface="Times New Roman"/>
                        </a:rPr>
                        <a:t>Can handle cold start problem by leveraging item features or hybrid approaches</a:t>
                      </a:r>
                      <a:endParaRPr sz="1900">
                        <a:latin typeface="Times New Roman"/>
                        <a:ea typeface="Times New Roman"/>
                        <a:cs typeface="Times New Roman"/>
                        <a:sym typeface="Times New Roman"/>
                      </a:endParaRPr>
                    </a:p>
                  </a:txBody>
                  <a:tcPr marL="121900" marR="121900" marT="121900" marB="121900" anchor="ctr"/>
                </a:tc>
                <a:tc>
                  <a:txBody>
                    <a:bodyPr/>
                    <a:lstStyle/>
                    <a:p>
                      <a:pPr marL="0" lvl="0" indent="0" algn="ctr" rtl="0">
                        <a:spcBef>
                          <a:spcPts val="0"/>
                        </a:spcBef>
                        <a:spcAft>
                          <a:spcPts val="0"/>
                        </a:spcAft>
                        <a:buNone/>
                      </a:pPr>
                      <a:r>
                        <a:rPr lang="en" sz="1400" dirty="0">
                          <a:solidFill>
                            <a:srgbClr val="0D0D0D"/>
                          </a:solidFill>
                          <a:highlight>
                            <a:srgbClr val="FFFFFF"/>
                          </a:highlight>
                          <a:latin typeface="Times New Roman"/>
                          <a:ea typeface="Times New Roman"/>
                          <a:cs typeface="Times New Roman"/>
                          <a:sym typeface="Times New Roman"/>
                        </a:rPr>
                        <a:t>Typically faces challenges with cold start problem, especially for new users/items</a:t>
                      </a:r>
                      <a:endParaRPr sz="1900" dirty="0">
                        <a:latin typeface="Times New Roman"/>
                        <a:ea typeface="Times New Roman"/>
                        <a:cs typeface="Times New Roman"/>
                        <a:sym typeface="Times New Roman"/>
                      </a:endParaRPr>
                    </a:p>
                  </a:txBody>
                  <a:tcPr marL="121900" marR="121900" marT="121900" marB="121900" anchor="ctr"/>
                </a:tc>
                <a:extLst>
                  <a:ext uri="{0D108BD9-81ED-4DB2-BD59-A6C34878D82A}">
                    <a16:rowId xmlns:a16="http://schemas.microsoft.com/office/drawing/2014/main" val="10004"/>
                  </a:ext>
                </a:extLst>
              </a:tr>
            </a:tbl>
          </a:graphicData>
        </a:graphic>
      </p:graphicFrame>
      <p:pic>
        <p:nvPicPr>
          <p:cNvPr id="2050" name="Picture 2">
            <a:extLst>
              <a:ext uri="{FF2B5EF4-FFF2-40B4-BE49-F238E27FC236}">
                <a16:creationId xmlns:a16="http://schemas.microsoft.com/office/drawing/2014/main" id="{8DA6B100-C88A-E1BE-0B76-92EFE5052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0" y="5228214"/>
            <a:ext cx="10420722" cy="15894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1095034" y="1235535"/>
            <a:ext cx="10407673" cy="4771976"/>
          </a:xfrm>
          <a:prstGeom prst="rect">
            <a:avLst/>
          </a:prstGeom>
          <a:noFill/>
          <a:ln>
            <a:noFill/>
          </a:ln>
        </p:spPr>
      </p:pic>
      <p:sp>
        <p:nvSpPr>
          <p:cNvPr id="183" name="Google Shape;183;p29"/>
          <p:cNvSpPr txBox="1">
            <a:spLocks noGrp="1"/>
          </p:cNvSpPr>
          <p:nvPr>
            <p:ph type="title"/>
          </p:nvPr>
        </p:nvSpPr>
        <p:spPr>
          <a:xfrm>
            <a:off x="204059" y="299940"/>
            <a:ext cx="11360800" cy="763600"/>
          </a:xfrm>
          <a:prstGeom prst="rect">
            <a:avLst/>
          </a:prstGeom>
        </p:spPr>
        <p:txBody>
          <a:bodyPr spcFirstLastPara="1" wrap="square" lIns="121900" tIns="121900" rIns="121900" bIns="121900" anchor="t" anchorCtr="0">
            <a:normAutofit fontScale="90000"/>
          </a:bodyPr>
          <a:lstStyle/>
          <a:p>
            <a:r>
              <a:rPr lang="en-US" sz="4000" dirty="0">
                <a:solidFill>
                  <a:schemeClr val="tx1">
                    <a:lumMod val="75000"/>
                  </a:schemeClr>
                </a:solidFill>
              </a:rPr>
              <a:t>Retailer Dashboard : Architecture</a:t>
            </a:r>
            <a:br>
              <a:rPr lang="en-US" sz="4000" dirty="0">
                <a:solidFill>
                  <a:schemeClr val="tx1">
                    <a:lumMod val="75000"/>
                  </a:schemeClr>
                </a:solidFill>
              </a:rPr>
            </a:br>
            <a:endParaRPr dirty="0">
              <a:solidFill>
                <a:schemeClr val="tx1">
                  <a:lumMod val="7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buClr>
                <a:schemeClr val="dk1"/>
              </a:buClr>
              <a:buSzPct val="39285"/>
            </a:pPr>
            <a:r>
              <a:rPr lang="en" dirty="0"/>
              <a:t>CUSTOMER SEGMENTATION</a:t>
            </a:r>
            <a:endParaRPr dirty="0"/>
          </a:p>
          <a:p>
            <a:endParaRPr dirty="0"/>
          </a:p>
        </p:txBody>
      </p:sp>
      <p:grpSp>
        <p:nvGrpSpPr>
          <p:cNvPr id="190" name="Google Shape;190;p30"/>
          <p:cNvGrpSpPr/>
          <p:nvPr/>
        </p:nvGrpSpPr>
        <p:grpSpPr>
          <a:xfrm>
            <a:off x="4643687" y="1603900"/>
            <a:ext cx="2904608" cy="4626533"/>
            <a:chOff x="1164506" y="1202925"/>
            <a:chExt cx="3305700" cy="3469900"/>
          </a:xfrm>
        </p:grpSpPr>
        <p:sp>
          <p:nvSpPr>
            <p:cNvPr id="191" name="Google Shape;191;p30"/>
            <p:cNvSpPr/>
            <p:nvPr/>
          </p:nvSpPr>
          <p:spPr>
            <a:xfrm>
              <a:off x="1164506" y="1202925"/>
              <a:ext cx="3305700" cy="669000"/>
            </a:xfrm>
            <a:prstGeom prst="chevron">
              <a:avLst>
                <a:gd name="adj" fmla="val 50000"/>
              </a:avLst>
            </a:prstGeom>
            <a:solidFill>
              <a:srgbClr val="CC4125"/>
            </a:solidFill>
            <a:ln>
              <a:noFill/>
            </a:ln>
          </p:spPr>
          <p:txBody>
            <a:bodyPr spcFirstLastPara="1" wrap="square" lIns="121900" tIns="121900" rIns="121900" bIns="121900" anchor="ctr" anchorCtr="0">
              <a:noAutofit/>
            </a:bodyPr>
            <a:lstStyle/>
            <a:p>
              <a:pPr algn="ctr">
                <a:buClr>
                  <a:schemeClr val="dk1"/>
                </a:buClr>
                <a:buSzPts val="1100"/>
              </a:pPr>
              <a:endParaRPr sz="1867" b="1" dirty="0">
                <a:solidFill>
                  <a:schemeClr val="dk1"/>
                </a:solidFill>
              </a:endParaRPr>
            </a:p>
            <a:p>
              <a:pPr algn="ctr">
                <a:buClr>
                  <a:schemeClr val="dk1"/>
                </a:buClr>
                <a:buSzPts val="1100"/>
              </a:pPr>
              <a:r>
                <a:rPr lang="en" sz="1867" b="1" dirty="0">
                  <a:solidFill>
                    <a:schemeClr val="bg2"/>
                  </a:solidFill>
                </a:rPr>
                <a:t>Data Normalization</a:t>
              </a:r>
              <a:endParaRPr sz="1867" b="1" dirty="0">
                <a:solidFill>
                  <a:schemeClr val="bg2"/>
                </a:solidFill>
              </a:endParaRPr>
            </a:p>
            <a:p>
              <a:pPr algn="ctr"/>
              <a:endParaRPr sz="1867" b="1" dirty="0">
                <a:solidFill>
                  <a:srgbClr val="FFFFFF"/>
                </a:solidFill>
                <a:latin typeface="Roboto"/>
                <a:ea typeface="Roboto"/>
                <a:cs typeface="Roboto"/>
                <a:sym typeface="Roboto"/>
              </a:endParaRPr>
            </a:p>
          </p:txBody>
        </p:sp>
        <p:sp>
          <p:nvSpPr>
            <p:cNvPr id="192" name="Google Shape;192;p30"/>
            <p:cNvSpPr txBox="1"/>
            <p:nvPr/>
          </p:nvSpPr>
          <p:spPr>
            <a:xfrm>
              <a:off x="1879329" y="2057125"/>
              <a:ext cx="2236200" cy="2615700"/>
            </a:xfrm>
            <a:prstGeom prst="rect">
              <a:avLst/>
            </a:prstGeom>
            <a:noFill/>
            <a:ln>
              <a:noFill/>
            </a:ln>
          </p:spPr>
          <p:txBody>
            <a:bodyPr spcFirstLastPara="1" wrap="square" lIns="121900" tIns="121900" rIns="121900" bIns="121900" anchor="t" anchorCtr="0">
              <a:noAutofit/>
            </a:bodyPr>
            <a:lstStyle/>
            <a:p>
              <a:pPr>
                <a:lnSpc>
                  <a:spcPct val="115000"/>
                </a:lnSpc>
              </a:pPr>
              <a:r>
                <a:rPr lang="en" sz="1600">
                  <a:solidFill>
                    <a:srgbClr val="0D0D0D"/>
                  </a:solidFill>
                  <a:highlight>
                    <a:srgbClr val="FFFFFF"/>
                  </a:highlight>
                  <a:latin typeface="Times New Roman"/>
                  <a:ea typeface="Times New Roman"/>
                  <a:cs typeface="Times New Roman"/>
                  <a:sym typeface="Times New Roman"/>
                </a:rPr>
                <a:t>Normalization in K-means ensures features contribute equally to distance calculations, preventing bias from dominating features.</a:t>
              </a:r>
              <a:endParaRPr sz="1600">
                <a:latin typeface="Times New Roman"/>
                <a:ea typeface="Times New Roman"/>
                <a:cs typeface="Times New Roman"/>
                <a:sym typeface="Times New Roman"/>
              </a:endParaRPr>
            </a:p>
          </p:txBody>
        </p:sp>
      </p:grpSp>
      <p:grpSp>
        <p:nvGrpSpPr>
          <p:cNvPr id="193" name="Google Shape;193;p30"/>
          <p:cNvGrpSpPr/>
          <p:nvPr/>
        </p:nvGrpSpPr>
        <p:grpSpPr>
          <a:xfrm>
            <a:off x="66068" y="1603416"/>
            <a:ext cx="12059809" cy="4609881"/>
            <a:chOff x="52246" y="1202586"/>
            <a:chExt cx="9536964" cy="3470251"/>
          </a:xfrm>
        </p:grpSpPr>
        <p:grpSp>
          <p:nvGrpSpPr>
            <p:cNvPr id="194" name="Google Shape;194;p30"/>
            <p:cNvGrpSpPr/>
            <p:nvPr/>
          </p:nvGrpSpPr>
          <p:grpSpPr>
            <a:xfrm>
              <a:off x="52246" y="1202592"/>
              <a:ext cx="2178506" cy="3470239"/>
              <a:chOff x="85063" y="1202586"/>
              <a:chExt cx="3546900" cy="3470239"/>
            </a:xfrm>
          </p:grpSpPr>
          <p:sp>
            <p:nvSpPr>
              <p:cNvPr id="195" name="Google Shape;195;p30"/>
              <p:cNvSpPr/>
              <p:nvPr/>
            </p:nvSpPr>
            <p:spPr>
              <a:xfrm>
                <a:off x="85063" y="1202586"/>
                <a:ext cx="3546900" cy="669000"/>
              </a:xfrm>
              <a:prstGeom prst="homePlate">
                <a:avLst>
                  <a:gd name="adj" fmla="val 50000"/>
                </a:avLst>
              </a:prstGeom>
              <a:solidFill>
                <a:srgbClr val="85200C"/>
              </a:solidFill>
              <a:ln>
                <a:noFill/>
              </a:ln>
            </p:spPr>
            <p:txBody>
              <a:bodyPr spcFirstLastPara="1" wrap="square" lIns="121900" tIns="121900" rIns="121900" bIns="121900" anchor="ctr" anchorCtr="0">
                <a:noAutofit/>
              </a:bodyPr>
              <a:lstStyle/>
              <a:p>
                <a:pPr algn="ctr">
                  <a:buClr>
                    <a:schemeClr val="dk1"/>
                  </a:buClr>
                  <a:buSzPts val="1100"/>
                </a:pPr>
                <a:endParaRPr sz="1867" b="1" dirty="0">
                  <a:solidFill>
                    <a:schemeClr val="dk1"/>
                  </a:solidFill>
                </a:endParaRPr>
              </a:p>
              <a:p>
                <a:pPr algn="ctr">
                  <a:buClr>
                    <a:schemeClr val="dk1"/>
                  </a:buClr>
                  <a:buSzPts val="1100"/>
                </a:pPr>
                <a:r>
                  <a:rPr lang="en" sz="1867" b="1" dirty="0">
                    <a:solidFill>
                      <a:schemeClr val="bg2"/>
                    </a:solidFill>
                  </a:rPr>
                  <a:t>Data Wrangling</a:t>
                </a:r>
                <a:endParaRPr sz="1867" b="1" dirty="0">
                  <a:solidFill>
                    <a:schemeClr val="bg2"/>
                  </a:solidFill>
                </a:endParaRPr>
              </a:p>
              <a:p>
                <a:pPr algn="ctr"/>
                <a:endParaRPr sz="1867" b="1" dirty="0">
                  <a:solidFill>
                    <a:srgbClr val="FFFFFF"/>
                  </a:solidFill>
                  <a:latin typeface="Roboto"/>
                  <a:ea typeface="Roboto"/>
                  <a:cs typeface="Roboto"/>
                  <a:sym typeface="Roboto"/>
                </a:endParaRPr>
              </a:p>
            </p:txBody>
          </p:sp>
          <p:sp>
            <p:nvSpPr>
              <p:cNvPr id="196" name="Google Shape;196;p30"/>
              <p:cNvSpPr txBox="1"/>
              <p:nvPr/>
            </p:nvSpPr>
            <p:spPr>
              <a:xfrm>
                <a:off x="655361" y="2057125"/>
                <a:ext cx="2236200" cy="2615700"/>
              </a:xfrm>
              <a:prstGeom prst="rect">
                <a:avLst/>
              </a:prstGeom>
              <a:noFill/>
              <a:ln>
                <a:noFill/>
              </a:ln>
            </p:spPr>
            <p:txBody>
              <a:bodyPr spcFirstLastPara="1" wrap="square" lIns="121900" tIns="121900" rIns="121900" bIns="121900" anchor="t" anchorCtr="0">
                <a:noAutofit/>
              </a:bodyPr>
              <a:lstStyle/>
              <a:p>
                <a:pPr>
                  <a:lnSpc>
                    <a:spcPct val="115000"/>
                  </a:lnSpc>
                </a:pPr>
                <a:r>
                  <a:rPr lang="en" sz="1600">
                    <a:solidFill>
                      <a:srgbClr val="0D0D0D"/>
                    </a:solidFill>
                    <a:highlight>
                      <a:srgbClr val="FFFFFF"/>
                    </a:highlight>
                    <a:latin typeface="Times New Roman"/>
                    <a:ea typeface="Times New Roman"/>
                    <a:cs typeface="Times New Roman"/>
                    <a:sym typeface="Times New Roman"/>
                  </a:rPr>
                  <a:t>Preprocessing raw data, missing value treatment, encoding categorical variables, and scaling features to prepare data for segmentation analysis.</a:t>
                </a:r>
                <a:endParaRPr sz="1600">
                  <a:latin typeface="Times New Roman"/>
                  <a:ea typeface="Times New Roman"/>
                  <a:cs typeface="Times New Roman"/>
                  <a:sym typeface="Times New Roman"/>
                </a:endParaRPr>
              </a:p>
            </p:txBody>
          </p:sp>
        </p:grpSp>
        <p:grpSp>
          <p:nvGrpSpPr>
            <p:cNvPr id="197" name="Google Shape;197;p30"/>
            <p:cNvGrpSpPr/>
            <p:nvPr/>
          </p:nvGrpSpPr>
          <p:grpSpPr>
            <a:xfrm>
              <a:off x="1878355" y="1202599"/>
              <a:ext cx="2178456" cy="3470226"/>
              <a:chOff x="1847537" y="1202599"/>
              <a:chExt cx="3305700" cy="3470226"/>
            </a:xfrm>
          </p:grpSpPr>
          <p:sp>
            <p:nvSpPr>
              <p:cNvPr id="198" name="Google Shape;198;p30"/>
              <p:cNvSpPr/>
              <p:nvPr/>
            </p:nvSpPr>
            <p:spPr>
              <a:xfrm>
                <a:off x="1847537" y="1202599"/>
                <a:ext cx="3305700" cy="669000"/>
              </a:xfrm>
              <a:prstGeom prst="chevron">
                <a:avLst>
                  <a:gd name="adj" fmla="val 50000"/>
                </a:avLst>
              </a:prstGeom>
              <a:solidFill>
                <a:srgbClr val="A61C00"/>
              </a:solidFill>
              <a:ln>
                <a:noFill/>
              </a:ln>
            </p:spPr>
            <p:txBody>
              <a:bodyPr spcFirstLastPara="1" wrap="square" lIns="121900" tIns="121900" rIns="121900" bIns="121900" anchor="ctr" anchorCtr="0">
                <a:noAutofit/>
              </a:bodyPr>
              <a:lstStyle/>
              <a:p>
                <a:pPr algn="ctr">
                  <a:buClr>
                    <a:schemeClr val="dk1"/>
                  </a:buClr>
                  <a:buSzPts val="1100"/>
                </a:pPr>
                <a:endParaRPr sz="1867" b="1" dirty="0">
                  <a:solidFill>
                    <a:schemeClr val="dk1"/>
                  </a:solidFill>
                </a:endParaRPr>
              </a:p>
              <a:p>
                <a:pPr algn="ctr">
                  <a:buClr>
                    <a:schemeClr val="dk1"/>
                  </a:buClr>
                  <a:buSzPts val="1100"/>
                </a:pPr>
                <a:r>
                  <a:rPr lang="en" sz="1867" b="1" dirty="0">
                    <a:solidFill>
                      <a:schemeClr val="bg2"/>
                    </a:solidFill>
                  </a:rPr>
                  <a:t>Feature Engineering</a:t>
                </a:r>
                <a:endParaRPr sz="1867" b="1" dirty="0">
                  <a:solidFill>
                    <a:schemeClr val="bg2"/>
                  </a:solidFill>
                </a:endParaRPr>
              </a:p>
              <a:p>
                <a:pPr algn="ctr"/>
                <a:endParaRPr sz="1867" b="1" dirty="0">
                  <a:solidFill>
                    <a:srgbClr val="FFFFFF"/>
                  </a:solidFill>
                  <a:latin typeface="Roboto"/>
                  <a:ea typeface="Roboto"/>
                  <a:cs typeface="Roboto"/>
                  <a:sym typeface="Roboto"/>
                </a:endParaRPr>
              </a:p>
            </p:txBody>
          </p:sp>
          <p:sp>
            <p:nvSpPr>
              <p:cNvPr id="199" name="Google Shape;199;p30"/>
              <p:cNvSpPr txBox="1"/>
              <p:nvPr/>
            </p:nvSpPr>
            <p:spPr>
              <a:xfrm>
                <a:off x="2382307" y="2057125"/>
                <a:ext cx="2236200" cy="2615700"/>
              </a:xfrm>
              <a:prstGeom prst="rect">
                <a:avLst/>
              </a:prstGeom>
              <a:noFill/>
              <a:ln>
                <a:noFill/>
              </a:ln>
            </p:spPr>
            <p:txBody>
              <a:bodyPr spcFirstLastPara="1" wrap="square" lIns="121900" tIns="121900" rIns="121900" bIns="121900" anchor="t" anchorCtr="0">
                <a:noAutofit/>
              </a:bodyPr>
              <a:lstStyle/>
              <a:p>
                <a:pPr>
                  <a:lnSpc>
                    <a:spcPct val="115000"/>
                  </a:lnSpc>
                </a:pPr>
                <a:r>
                  <a:rPr lang="en" sz="1600">
                    <a:latin typeface="Times New Roman"/>
                    <a:ea typeface="Times New Roman"/>
                    <a:cs typeface="Times New Roman"/>
                    <a:sym typeface="Times New Roman"/>
                  </a:rPr>
                  <a:t>RFM Feature creation</a:t>
                </a:r>
                <a:endParaRPr sz="1600">
                  <a:latin typeface="Times New Roman"/>
                  <a:ea typeface="Times New Roman"/>
                  <a:cs typeface="Times New Roman"/>
                  <a:sym typeface="Times New Roman"/>
                </a:endParaRPr>
              </a:p>
              <a:p>
                <a:pPr>
                  <a:lnSpc>
                    <a:spcPct val="115000"/>
                  </a:lnSpc>
                  <a:buClr>
                    <a:schemeClr val="dk1"/>
                  </a:buClr>
                  <a:buSzPts val="1100"/>
                </a:pPr>
                <a:r>
                  <a:rPr lang="en" sz="1600">
                    <a:latin typeface="Times New Roman"/>
                    <a:ea typeface="Times New Roman"/>
                    <a:cs typeface="Times New Roman"/>
                    <a:sym typeface="Times New Roman"/>
                  </a:rPr>
                  <a:t>Recency: How recent a customer has made purchase..</a:t>
                </a:r>
                <a:endParaRPr sz="1600">
                  <a:latin typeface="Times New Roman"/>
                  <a:ea typeface="Times New Roman"/>
                  <a:cs typeface="Times New Roman"/>
                  <a:sym typeface="Times New Roman"/>
                </a:endParaRPr>
              </a:p>
              <a:p>
                <a:pPr>
                  <a:lnSpc>
                    <a:spcPct val="115000"/>
                  </a:lnSpc>
                  <a:buClr>
                    <a:schemeClr val="dk1"/>
                  </a:buClr>
                  <a:buSzPts val="1100"/>
                </a:pPr>
                <a:r>
                  <a:rPr lang="en" sz="1600">
                    <a:latin typeface="Times New Roman"/>
                    <a:ea typeface="Times New Roman"/>
                    <a:cs typeface="Times New Roman"/>
                    <a:sym typeface="Times New Roman"/>
                  </a:rPr>
                  <a:t>Frequency: How frequent a customer makes purchase.</a:t>
                </a:r>
                <a:endParaRPr sz="1600">
                  <a:latin typeface="Times New Roman"/>
                  <a:ea typeface="Times New Roman"/>
                  <a:cs typeface="Times New Roman"/>
                  <a:sym typeface="Times New Roman"/>
                </a:endParaRPr>
              </a:p>
              <a:p>
                <a:pPr>
                  <a:lnSpc>
                    <a:spcPct val="115000"/>
                  </a:lnSpc>
                  <a:buClr>
                    <a:schemeClr val="dk1"/>
                  </a:buClr>
                  <a:buSzPts val="1100"/>
                </a:pPr>
                <a:r>
                  <a:rPr lang="en" sz="1600">
                    <a:latin typeface="Times New Roman"/>
                    <a:ea typeface="Times New Roman"/>
                    <a:cs typeface="Times New Roman"/>
                    <a:sym typeface="Times New Roman"/>
                  </a:rPr>
                  <a:t>Monetary Value: Total revenue of customer purchase.</a:t>
                </a:r>
                <a:endParaRPr sz="1600">
                  <a:latin typeface="Times New Roman"/>
                  <a:ea typeface="Times New Roman"/>
                  <a:cs typeface="Times New Roman"/>
                  <a:sym typeface="Times New Roman"/>
                </a:endParaRPr>
              </a:p>
              <a:p>
                <a:pPr>
                  <a:lnSpc>
                    <a:spcPct val="115000"/>
                  </a:lnSpc>
                </a:pPr>
                <a:endParaRPr sz="1600">
                  <a:latin typeface="Times New Roman"/>
                  <a:ea typeface="Times New Roman"/>
                  <a:cs typeface="Times New Roman"/>
                  <a:sym typeface="Times New Roman"/>
                </a:endParaRPr>
              </a:p>
            </p:txBody>
          </p:sp>
        </p:grpSp>
        <p:grpSp>
          <p:nvGrpSpPr>
            <p:cNvPr id="200" name="Google Shape;200;p30"/>
            <p:cNvGrpSpPr/>
            <p:nvPr/>
          </p:nvGrpSpPr>
          <p:grpSpPr>
            <a:xfrm>
              <a:off x="5573615" y="1202599"/>
              <a:ext cx="2178456" cy="3470214"/>
              <a:chOff x="1446865" y="1202611"/>
              <a:chExt cx="3305700" cy="3470214"/>
            </a:xfrm>
          </p:grpSpPr>
          <p:sp>
            <p:nvSpPr>
              <p:cNvPr id="201" name="Google Shape;201;p30"/>
              <p:cNvSpPr/>
              <p:nvPr/>
            </p:nvSpPr>
            <p:spPr>
              <a:xfrm>
                <a:off x="1446865" y="1202611"/>
                <a:ext cx="3305700" cy="669000"/>
              </a:xfrm>
              <a:prstGeom prst="chevron">
                <a:avLst>
                  <a:gd name="adj" fmla="val 50000"/>
                </a:avLst>
              </a:prstGeom>
              <a:solidFill>
                <a:srgbClr val="DD7E6B"/>
              </a:solidFill>
              <a:ln>
                <a:noFill/>
              </a:ln>
            </p:spPr>
            <p:txBody>
              <a:bodyPr spcFirstLastPara="1" wrap="square" lIns="121900" tIns="121900" rIns="121900" bIns="121900" anchor="ctr" anchorCtr="0">
                <a:noAutofit/>
              </a:bodyPr>
              <a:lstStyle/>
              <a:p>
                <a:pPr algn="ctr">
                  <a:buClr>
                    <a:schemeClr val="dk1"/>
                  </a:buClr>
                  <a:buSzPts val="1100"/>
                </a:pPr>
                <a:endParaRPr sz="1867" b="1" dirty="0">
                  <a:solidFill>
                    <a:schemeClr val="dk1"/>
                  </a:solidFill>
                </a:endParaRPr>
              </a:p>
              <a:p>
                <a:pPr algn="ctr">
                  <a:buClr>
                    <a:schemeClr val="dk1"/>
                  </a:buClr>
                  <a:buSzPts val="1100"/>
                </a:pPr>
                <a:r>
                  <a:rPr lang="en" sz="1867" b="1" dirty="0">
                    <a:solidFill>
                      <a:schemeClr val="bg2"/>
                    </a:solidFill>
                  </a:rPr>
                  <a:t>Model Selection</a:t>
                </a:r>
                <a:endParaRPr sz="1867" b="1" dirty="0">
                  <a:solidFill>
                    <a:schemeClr val="bg2"/>
                  </a:solidFill>
                </a:endParaRPr>
              </a:p>
              <a:p>
                <a:pPr algn="ctr"/>
                <a:endParaRPr sz="1867" b="1" dirty="0">
                  <a:solidFill>
                    <a:srgbClr val="FFFFFF"/>
                  </a:solidFill>
                  <a:latin typeface="Roboto"/>
                  <a:ea typeface="Roboto"/>
                  <a:cs typeface="Roboto"/>
                  <a:sym typeface="Roboto"/>
                </a:endParaRPr>
              </a:p>
            </p:txBody>
          </p:sp>
          <p:sp>
            <p:nvSpPr>
              <p:cNvPr id="202" name="Google Shape;202;p30"/>
              <p:cNvSpPr txBox="1"/>
              <p:nvPr/>
            </p:nvSpPr>
            <p:spPr>
              <a:xfrm>
                <a:off x="1981624" y="2057125"/>
                <a:ext cx="2236200" cy="2615700"/>
              </a:xfrm>
              <a:prstGeom prst="rect">
                <a:avLst/>
              </a:prstGeom>
              <a:noFill/>
              <a:ln>
                <a:noFill/>
              </a:ln>
            </p:spPr>
            <p:txBody>
              <a:bodyPr spcFirstLastPara="1" wrap="square" lIns="121900" tIns="121900" rIns="121900" bIns="121900" anchor="t" anchorCtr="0">
                <a:noAutofit/>
              </a:bodyPr>
              <a:lstStyle/>
              <a:p>
                <a:pPr>
                  <a:lnSpc>
                    <a:spcPct val="115000"/>
                  </a:lnSpc>
                </a:pPr>
                <a:r>
                  <a:rPr lang="en" sz="1600">
                    <a:solidFill>
                      <a:srgbClr val="0D0D0D"/>
                    </a:solidFill>
                    <a:highlight>
                      <a:srgbClr val="FFFFFF"/>
                    </a:highlight>
                    <a:latin typeface="Times New Roman"/>
                    <a:ea typeface="Times New Roman"/>
                    <a:cs typeface="Times New Roman"/>
                    <a:sym typeface="Times New Roman"/>
                  </a:rPr>
                  <a:t>Elbow curve helps select optimal cluster number by identifying point where additional clusters offer diminishing returns in variance reduction.</a:t>
                </a:r>
                <a:endParaRPr sz="1600">
                  <a:latin typeface="Times New Roman"/>
                  <a:ea typeface="Times New Roman"/>
                  <a:cs typeface="Times New Roman"/>
                  <a:sym typeface="Times New Roman"/>
                </a:endParaRPr>
              </a:p>
            </p:txBody>
          </p:sp>
        </p:grpSp>
        <p:grpSp>
          <p:nvGrpSpPr>
            <p:cNvPr id="203" name="Google Shape;203;p30"/>
            <p:cNvGrpSpPr/>
            <p:nvPr/>
          </p:nvGrpSpPr>
          <p:grpSpPr>
            <a:xfrm>
              <a:off x="7410754" y="1202586"/>
              <a:ext cx="2178456" cy="3470251"/>
              <a:chOff x="1361984" y="1202599"/>
              <a:chExt cx="3305700" cy="3470251"/>
            </a:xfrm>
          </p:grpSpPr>
          <p:sp>
            <p:nvSpPr>
              <p:cNvPr id="204" name="Google Shape;204;p30"/>
              <p:cNvSpPr/>
              <p:nvPr/>
            </p:nvSpPr>
            <p:spPr>
              <a:xfrm>
                <a:off x="1361984" y="1202599"/>
                <a:ext cx="3305700" cy="669000"/>
              </a:xfrm>
              <a:prstGeom prst="chevron">
                <a:avLst>
                  <a:gd name="adj" fmla="val 50000"/>
                </a:avLst>
              </a:prstGeom>
              <a:solidFill>
                <a:srgbClr val="F4CCCC"/>
              </a:solidFill>
              <a:ln>
                <a:noFill/>
              </a:ln>
            </p:spPr>
            <p:txBody>
              <a:bodyPr spcFirstLastPara="1" wrap="square" lIns="121900" tIns="121900" rIns="121900" bIns="121900" anchor="ctr" anchorCtr="0">
                <a:noAutofit/>
              </a:bodyPr>
              <a:lstStyle/>
              <a:p>
                <a:pPr algn="ctr">
                  <a:buClr>
                    <a:schemeClr val="dk1"/>
                  </a:buClr>
                  <a:buSzPts val="1100"/>
                </a:pPr>
                <a:endParaRPr sz="1867" b="1" dirty="0">
                  <a:solidFill>
                    <a:schemeClr val="dk1"/>
                  </a:solidFill>
                </a:endParaRPr>
              </a:p>
              <a:p>
                <a:pPr algn="ctr">
                  <a:buClr>
                    <a:schemeClr val="dk1"/>
                  </a:buClr>
                  <a:buSzPts val="1100"/>
                </a:pPr>
                <a:r>
                  <a:rPr lang="en" sz="1867" b="1" dirty="0">
                    <a:solidFill>
                      <a:schemeClr val="bg2"/>
                    </a:solidFill>
                  </a:rPr>
                  <a:t>Cluster Analysis</a:t>
                </a:r>
                <a:endParaRPr sz="1867" b="1" dirty="0">
                  <a:solidFill>
                    <a:schemeClr val="bg2"/>
                  </a:solidFill>
                </a:endParaRPr>
              </a:p>
              <a:p>
                <a:pPr algn="ctr"/>
                <a:endParaRPr sz="1867" b="1" dirty="0">
                  <a:solidFill>
                    <a:srgbClr val="FFFFFF"/>
                  </a:solidFill>
                  <a:latin typeface="Roboto"/>
                  <a:ea typeface="Roboto"/>
                  <a:cs typeface="Roboto"/>
                  <a:sym typeface="Roboto"/>
                </a:endParaRPr>
              </a:p>
            </p:txBody>
          </p:sp>
          <p:sp>
            <p:nvSpPr>
              <p:cNvPr id="205" name="Google Shape;205;p30"/>
              <p:cNvSpPr txBox="1"/>
              <p:nvPr/>
            </p:nvSpPr>
            <p:spPr>
              <a:xfrm>
                <a:off x="1896724" y="2057150"/>
                <a:ext cx="2236200" cy="26157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a:solidFill>
                      <a:srgbClr val="0D0D0D"/>
                    </a:solidFill>
                    <a:highlight>
                      <a:srgbClr val="FFFFFF"/>
                    </a:highlight>
                    <a:latin typeface="Times New Roman"/>
                    <a:ea typeface="Times New Roman"/>
                    <a:cs typeface="Times New Roman"/>
                    <a:sym typeface="Times New Roman"/>
                  </a:rPr>
                  <a:t>Cluster analysis identifies groups of similar data points, aiding segmentation to understand customer behavior or patterns within datasets.</a:t>
                </a:r>
                <a:endParaRPr sz="1600">
                  <a:solidFill>
                    <a:srgbClr val="0D0D0D"/>
                  </a:solidFill>
                  <a:highlight>
                    <a:srgbClr val="FFFFFF"/>
                  </a:highlight>
                  <a:latin typeface="Times New Roman"/>
                  <a:ea typeface="Times New Roman"/>
                  <a:cs typeface="Times New Roman"/>
                  <a:sym typeface="Times New Roman"/>
                </a:endParaRPr>
              </a:p>
              <a:p>
                <a:pPr>
                  <a:lnSpc>
                    <a:spcPct val="115000"/>
                  </a:lnSpc>
                </a:pPr>
                <a:endParaRPr sz="1600">
                  <a:latin typeface="Times New Roman"/>
                  <a:ea typeface="Times New Roman"/>
                  <a:cs typeface="Times New Roman"/>
                  <a:sym typeface="Times New Roman"/>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buClr>
                <a:schemeClr val="dk1"/>
              </a:buClr>
              <a:buSzPct val="39285"/>
            </a:pPr>
            <a:r>
              <a:rPr lang="en"/>
              <a:t>MODELING &amp; CLUSTER ANALYSIS</a:t>
            </a:r>
            <a:endParaRPr/>
          </a:p>
          <a:p>
            <a:endParaRPr/>
          </a:p>
        </p:txBody>
      </p:sp>
      <p:sp>
        <p:nvSpPr>
          <p:cNvPr id="212" name="Google Shape;212;p31"/>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endParaRPr/>
          </a:p>
        </p:txBody>
      </p:sp>
      <p:pic>
        <p:nvPicPr>
          <p:cNvPr id="213" name="Google Shape;213;p31"/>
          <p:cNvPicPr preferRelativeResize="0"/>
          <p:nvPr/>
        </p:nvPicPr>
        <p:blipFill>
          <a:blip r:embed="rId3">
            <a:alphaModFix/>
          </a:blip>
          <a:stretch>
            <a:fillRect/>
          </a:stretch>
        </p:blipFill>
        <p:spPr>
          <a:xfrm>
            <a:off x="415600" y="1536633"/>
            <a:ext cx="5341200" cy="4641200"/>
          </a:xfrm>
          <a:prstGeom prst="rect">
            <a:avLst/>
          </a:prstGeom>
          <a:noFill/>
          <a:ln w="9525" cap="flat" cmpd="sng">
            <a:solidFill>
              <a:schemeClr val="dk1"/>
            </a:solidFill>
            <a:prstDash val="solid"/>
            <a:round/>
            <a:headEnd type="none" w="sm" len="sm"/>
            <a:tailEnd type="none" w="sm" len="sm"/>
          </a:ln>
        </p:spPr>
      </p:pic>
      <p:pic>
        <p:nvPicPr>
          <p:cNvPr id="214" name="Google Shape;214;p31"/>
          <p:cNvPicPr preferRelativeResize="0"/>
          <p:nvPr/>
        </p:nvPicPr>
        <p:blipFill>
          <a:blip r:embed="rId4">
            <a:alphaModFix/>
          </a:blip>
          <a:stretch>
            <a:fillRect/>
          </a:stretch>
        </p:blipFill>
        <p:spPr>
          <a:xfrm>
            <a:off x="5756800" y="3429001"/>
            <a:ext cx="5870768" cy="2750300"/>
          </a:xfrm>
          <a:prstGeom prst="rect">
            <a:avLst/>
          </a:prstGeom>
          <a:noFill/>
          <a:ln w="9525" cap="flat" cmpd="sng">
            <a:solidFill>
              <a:schemeClr val="dk1"/>
            </a:solidFill>
            <a:prstDash val="solid"/>
            <a:round/>
            <a:headEnd type="none" w="sm" len="sm"/>
            <a:tailEnd type="none" w="sm" len="sm"/>
          </a:ln>
        </p:spPr>
      </p:pic>
      <p:pic>
        <p:nvPicPr>
          <p:cNvPr id="215" name="Google Shape;215;p31"/>
          <p:cNvPicPr preferRelativeResize="0"/>
          <p:nvPr/>
        </p:nvPicPr>
        <p:blipFill>
          <a:blip r:embed="rId5">
            <a:alphaModFix/>
          </a:blip>
          <a:stretch>
            <a:fillRect/>
          </a:stretch>
        </p:blipFill>
        <p:spPr>
          <a:xfrm>
            <a:off x="5756801" y="1536634"/>
            <a:ext cx="5870767" cy="1892367"/>
          </a:xfrm>
          <a:prstGeom prst="rect">
            <a:avLst/>
          </a:prstGeom>
          <a:noFill/>
          <a:ln w="9525" cap="flat" cmpd="sng">
            <a:solidFill>
              <a:schemeClr val="dk1"/>
            </a:solidFill>
            <a:prstDash val="solid"/>
            <a:round/>
            <a:headEnd type="none" w="sm" len="sm"/>
            <a:tailEnd type="none" w="sm" len="sm"/>
          </a:ln>
        </p:spPr>
      </p:pic>
      <p:cxnSp>
        <p:nvCxnSpPr>
          <p:cNvPr id="216" name="Google Shape;216;p31"/>
          <p:cNvCxnSpPr/>
          <p:nvPr/>
        </p:nvCxnSpPr>
        <p:spPr>
          <a:xfrm>
            <a:off x="1709867" y="4788333"/>
            <a:ext cx="15600" cy="1153200"/>
          </a:xfrm>
          <a:prstGeom prst="straightConnector1">
            <a:avLst/>
          </a:prstGeom>
          <a:noFill/>
          <a:ln w="19050" cap="flat" cmpd="sng">
            <a:solidFill>
              <a:srgbClr val="000000"/>
            </a:solidFill>
            <a:prstDash val="dash"/>
            <a:round/>
            <a:headEnd type="none" w="med" len="med"/>
            <a:tailEnd type="none" w="med" len="med"/>
          </a:ln>
        </p:spPr>
      </p:cxnSp>
      <p:sp>
        <p:nvSpPr>
          <p:cNvPr id="217" name="Google Shape;217;p31"/>
          <p:cNvSpPr/>
          <p:nvPr/>
        </p:nvSpPr>
        <p:spPr>
          <a:xfrm>
            <a:off x="1577533" y="4634533"/>
            <a:ext cx="276800" cy="292000"/>
          </a:xfrm>
          <a:prstGeom prst="ellipse">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18" name="Google Shape;218;p31"/>
          <p:cNvSpPr txBox="1"/>
          <p:nvPr/>
        </p:nvSpPr>
        <p:spPr>
          <a:xfrm>
            <a:off x="1725467" y="4172734"/>
            <a:ext cx="1783600" cy="574412"/>
          </a:xfrm>
          <a:prstGeom prst="rect">
            <a:avLst/>
          </a:prstGeom>
          <a:noFill/>
          <a:ln>
            <a:noFill/>
          </a:ln>
        </p:spPr>
        <p:txBody>
          <a:bodyPr spcFirstLastPara="1" wrap="square" lIns="121900" tIns="121900" rIns="121900" bIns="121900" anchor="t" anchorCtr="0">
            <a:spAutoFit/>
          </a:bodyPr>
          <a:lstStyle/>
          <a:p>
            <a:r>
              <a:rPr lang="en" sz="2133">
                <a:solidFill>
                  <a:schemeClr val="dk2"/>
                </a:solidFill>
              </a:rPr>
              <a:t>4 Clusters</a:t>
            </a:r>
            <a:endParaRPr sz="2133">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 name="Picture" title="This slide contains the following visuals: Customer Segmentation ,tableEx. Please refer to the notes on this slide for details">
            <a:hlinkClick r:id="rId3"/>
            <a:extLst>
              <a:ext uri="{FF2B5EF4-FFF2-40B4-BE49-F238E27FC236}">
                <a16:creationId xmlns:a16="http://schemas.microsoft.com/office/drawing/2014/main" id="{F4110DB9-BAD6-C066-5356-AEFD33E3D612}"/>
              </a:ext>
            </a:extLst>
          </p:cNvPr>
          <p:cNvPicPr>
            <a:picLocks noChangeAspect="1"/>
          </p:cNvPicPr>
          <p:nvPr/>
        </p:nvPicPr>
        <p:blipFill>
          <a:blip r:embed="rId4"/>
          <a:stretch>
            <a:fillRect/>
          </a:stretch>
        </p:blipFill>
        <p:spPr>
          <a:xfrm>
            <a:off x="0" y="0"/>
            <a:ext cx="12192000" cy="6955816"/>
          </a:xfrm>
          <a:prstGeom prst="rect">
            <a:avLst/>
          </a:prstGeom>
          <a:noFill/>
        </p:spPr>
      </p:pic>
      <p:pic>
        <p:nvPicPr>
          <p:cNvPr id="3" name="Picture 2">
            <a:extLst>
              <a:ext uri="{FF2B5EF4-FFF2-40B4-BE49-F238E27FC236}">
                <a16:creationId xmlns:a16="http://schemas.microsoft.com/office/drawing/2014/main" id="{96212AD0-80FA-0A05-A53D-87284CDE1CE7}"/>
              </a:ext>
            </a:extLst>
          </p:cNvPr>
          <p:cNvPicPr>
            <a:picLocks noChangeAspect="1"/>
          </p:cNvPicPr>
          <p:nvPr/>
        </p:nvPicPr>
        <p:blipFill>
          <a:blip r:embed="rId5"/>
          <a:stretch>
            <a:fillRect/>
          </a:stretch>
        </p:blipFill>
        <p:spPr>
          <a:xfrm>
            <a:off x="400958" y="124239"/>
            <a:ext cx="11580298" cy="42343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54000" y="1575600"/>
            <a:ext cx="5393700" cy="2044800"/>
          </a:xfrm>
        </p:spPr>
        <p:txBody>
          <a:bodyPr spcFirstLastPara="1" wrap="square" lIns="121900" tIns="121900" rIns="121900" bIns="121900" anchor="b" anchorCtr="0">
            <a:normAutofit/>
          </a:bodyPr>
          <a:lstStyle/>
          <a:p>
            <a:r>
              <a:rPr lang="en-US" dirty="0"/>
              <a:t>Agenda</a:t>
            </a:r>
          </a:p>
        </p:txBody>
      </p:sp>
      <p:sp>
        <p:nvSpPr>
          <p:cNvPr id="61" name="Google Shape;61;p14"/>
          <p:cNvSpPr txBox="1">
            <a:spLocks noGrp="1"/>
          </p:cNvSpPr>
          <p:nvPr>
            <p:ph type="body" idx="2"/>
          </p:nvPr>
        </p:nvSpPr>
        <p:spPr>
          <a:xfrm>
            <a:off x="6308200" y="580030"/>
            <a:ext cx="5393700" cy="5312470"/>
          </a:xfrm>
        </p:spPr>
        <p:txBody>
          <a:bodyPr spcFirstLastPara="1" wrap="square" lIns="121900" tIns="121900" rIns="121900" bIns="121900" anchor="ctr" anchorCtr="0">
            <a:normAutofit/>
          </a:bodyPr>
          <a:lstStyle/>
          <a:p>
            <a:pPr marL="342900" indent="-342900">
              <a:lnSpc>
                <a:spcPct val="105000"/>
              </a:lnSpc>
              <a:spcBef>
                <a:spcPts val="1600"/>
              </a:spcBef>
            </a:pPr>
            <a:r>
              <a:rPr lang="en-US" sz="2000" dirty="0"/>
              <a:t>Problem Statement &amp; Solution </a:t>
            </a:r>
          </a:p>
          <a:p>
            <a:pPr marL="342900" indent="-342900">
              <a:lnSpc>
                <a:spcPct val="105000"/>
              </a:lnSpc>
              <a:spcBef>
                <a:spcPts val="1600"/>
              </a:spcBef>
            </a:pPr>
            <a:r>
              <a:rPr lang="en-US" sz="2000" dirty="0"/>
              <a:t>Architecture</a:t>
            </a:r>
          </a:p>
          <a:p>
            <a:pPr marL="342900" indent="-342900">
              <a:lnSpc>
                <a:spcPct val="105000"/>
              </a:lnSpc>
              <a:spcBef>
                <a:spcPts val="1600"/>
              </a:spcBef>
            </a:pPr>
            <a:r>
              <a:rPr lang="en-US" sz="2000" dirty="0"/>
              <a:t>Tools and Technologies</a:t>
            </a:r>
          </a:p>
          <a:p>
            <a:pPr marL="342900" indent="-342900">
              <a:lnSpc>
                <a:spcPct val="105000"/>
              </a:lnSpc>
              <a:spcBef>
                <a:spcPts val="1600"/>
              </a:spcBef>
            </a:pPr>
            <a:r>
              <a:rPr lang="en-US" sz="2000" dirty="0"/>
              <a:t>Exploratory Data Analysis</a:t>
            </a:r>
          </a:p>
          <a:p>
            <a:pPr marL="342900" indent="-342900">
              <a:lnSpc>
                <a:spcPct val="105000"/>
              </a:lnSpc>
              <a:spcBef>
                <a:spcPts val="1600"/>
              </a:spcBef>
            </a:pPr>
            <a:r>
              <a:rPr lang="en-US" sz="2000" dirty="0"/>
              <a:t>Modeling Exploration and Analytical Dashboarding SW/SU</a:t>
            </a:r>
          </a:p>
        </p:txBody>
      </p:sp>
    </p:spTree>
    <p:extLst>
      <p:ext uri="{BB962C8B-B14F-4D97-AF65-F5344CB8AC3E}">
        <p14:creationId xmlns:p14="http://schemas.microsoft.com/office/powerpoint/2010/main" val="1283073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buClr>
                <a:schemeClr val="dk1"/>
              </a:buClr>
              <a:buSzPct val="39285"/>
            </a:pPr>
            <a:r>
              <a:rPr lang="en"/>
              <a:t>CUSTOMER PROPENSITY</a:t>
            </a:r>
            <a:endParaRPr/>
          </a:p>
          <a:p>
            <a:endParaRPr/>
          </a:p>
        </p:txBody>
      </p:sp>
      <p:grpSp>
        <p:nvGrpSpPr>
          <p:cNvPr id="231" name="Google Shape;231;p33"/>
          <p:cNvGrpSpPr/>
          <p:nvPr/>
        </p:nvGrpSpPr>
        <p:grpSpPr>
          <a:xfrm>
            <a:off x="4643687" y="1603900"/>
            <a:ext cx="2904608" cy="4626533"/>
            <a:chOff x="1164506" y="1202925"/>
            <a:chExt cx="3305700" cy="3469900"/>
          </a:xfrm>
        </p:grpSpPr>
        <p:sp>
          <p:nvSpPr>
            <p:cNvPr id="232" name="Google Shape;232;p33"/>
            <p:cNvSpPr/>
            <p:nvPr/>
          </p:nvSpPr>
          <p:spPr>
            <a:xfrm>
              <a:off x="1164506" y="1202925"/>
              <a:ext cx="3305700" cy="669000"/>
            </a:xfrm>
            <a:prstGeom prst="chevron">
              <a:avLst>
                <a:gd name="adj" fmla="val 50000"/>
              </a:avLst>
            </a:prstGeom>
            <a:solidFill>
              <a:srgbClr val="CC4125"/>
            </a:solidFill>
            <a:ln>
              <a:noFill/>
            </a:ln>
          </p:spPr>
          <p:txBody>
            <a:bodyPr spcFirstLastPara="1" wrap="square" lIns="121900" tIns="121900" rIns="121900" bIns="121900" anchor="ctr" anchorCtr="0">
              <a:noAutofit/>
            </a:bodyPr>
            <a:lstStyle/>
            <a:p>
              <a:pPr algn="ctr"/>
              <a:r>
                <a:rPr lang="en" sz="1867" b="1" dirty="0">
                  <a:solidFill>
                    <a:schemeClr val="bg2"/>
                  </a:solidFill>
                </a:rPr>
                <a:t>Model Training</a:t>
              </a:r>
              <a:endParaRPr sz="1867" b="1" dirty="0">
                <a:solidFill>
                  <a:schemeClr val="bg2"/>
                </a:solidFill>
                <a:latin typeface="Roboto"/>
                <a:ea typeface="Roboto"/>
                <a:cs typeface="Roboto"/>
                <a:sym typeface="Roboto"/>
              </a:endParaRPr>
            </a:p>
          </p:txBody>
        </p:sp>
        <p:sp>
          <p:nvSpPr>
            <p:cNvPr id="233" name="Google Shape;233;p33"/>
            <p:cNvSpPr txBox="1"/>
            <p:nvPr/>
          </p:nvSpPr>
          <p:spPr>
            <a:xfrm>
              <a:off x="1248321" y="2057125"/>
              <a:ext cx="3034200" cy="2615700"/>
            </a:xfrm>
            <a:prstGeom prst="rect">
              <a:avLst/>
            </a:prstGeom>
            <a:noFill/>
            <a:ln>
              <a:noFill/>
            </a:ln>
          </p:spPr>
          <p:txBody>
            <a:bodyPr spcFirstLastPara="1" wrap="square" lIns="121900" tIns="121900" rIns="121900" bIns="121900" anchor="t" anchorCtr="0">
              <a:noAutofit/>
            </a:bodyPr>
            <a:lstStyle/>
            <a:p>
              <a:pPr>
                <a:lnSpc>
                  <a:spcPct val="115000"/>
                </a:lnSpc>
              </a:pPr>
              <a:r>
                <a:rPr lang="en" sz="1600">
                  <a:solidFill>
                    <a:srgbClr val="0D0D0D"/>
                  </a:solidFill>
                  <a:highlight>
                    <a:srgbClr val="FFFFFF"/>
                  </a:highlight>
                  <a:latin typeface="Times New Roman"/>
                  <a:ea typeface="Times New Roman"/>
                  <a:cs typeface="Times New Roman"/>
                  <a:sym typeface="Times New Roman"/>
                </a:rPr>
                <a:t>We have four different models:</a:t>
              </a:r>
              <a:endParaRPr sz="1600">
                <a:solidFill>
                  <a:srgbClr val="0D0D0D"/>
                </a:solidFill>
                <a:highlight>
                  <a:srgbClr val="FFFFFF"/>
                </a:highlight>
                <a:latin typeface="Times New Roman"/>
                <a:ea typeface="Times New Roman"/>
                <a:cs typeface="Times New Roman"/>
                <a:sym typeface="Times New Roman"/>
              </a:endParaRPr>
            </a:p>
            <a:p>
              <a:pPr>
                <a:lnSpc>
                  <a:spcPct val="115000"/>
                </a:lnSpc>
              </a:pPr>
              <a:r>
                <a:rPr lang="en" sz="1600" b="1">
                  <a:solidFill>
                    <a:srgbClr val="0D0D0D"/>
                  </a:solidFill>
                  <a:highlight>
                    <a:srgbClr val="FFFFFF"/>
                  </a:highlight>
                  <a:latin typeface="Times New Roman"/>
                  <a:ea typeface="Times New Roman"/>
                  <a:cs typeface="Times New Roman"/>
                  <a:sym typeface="Times New Roman"/>
                </a:rPr>
                <a:t>Model 1:</a:t>
              </a:r>
              <a:r>
                <a:rPr lang="en" sz="1600">
                  <a:solidFill>
                    <a:srgbClr val="0D0D0D"/>
                  </a:solidFill>
                  <a:highlight>
                    <a:srgbClr val="FFFFFF"/>
                  </a:highlight>
                  <a:latin typeface="Times New Roman"/>
                  <a:ea typeface="Times New Roman"/>
                  <a:cs typeface="Times New Roman"/>
                  <a:sym typeface="Times New Roman"/>
                </a:rPr>
                <a:t> Predict purchase in next quarter.</a:t>
              </a:r>
              <a:endParaRPr sz="1600">
                <a:solidFill>
                  <a:srgbClr val="0D0D0D"/>
                </a:solidFill>
                <a:highlight>
                  <a:srgbClr val="FFFFFF"/>
                </a:highlight>
                <a:latin typeface="Times New Roman"/>
                <a:ea typeface="Times New Roman"/>
                <a:cs typeface="Times New Roman"/>
                <a:sym typeface="Times New Roman"/>
              </a:endParaRPr>
            </a:p>
            <a:p>
              <a:pPr>
                <a:lnSpc>
                  <a:spcPct val="115000"/>
                </a:lnSpc>
              </a:pPr>
              <a:r>
                <a:rPr lang="en" sz="1600" b="1">
                  <a:solidFill>
                    <a:srgbClr val="0D0D0D"/>
                  </a:solidFill>
                  <a:highlight>
                    <a:srgbClr val="FFFFFF"/>
                  </a:highlight>
                  <a:latin typeface="Times New Roman"/>
                  <a:ea typeface="Times New Roman"/>
                  <a:cs typeface="Times New Roman"/>
                  <a:sym typeface="Times New Roman"/>
                </a:rPr>
                <a:t>Model 2:</a:t>
              </a:r>
              <a:r>
                <a:rPr lang="en" sz="1600">
                  <a:solidFill>
                    <a:srgbClr val="0D0D0D"/>
                  </a:solidFill>
                  <a:highlight>
                    <a:schemeClr val="lt1"/>
                  </a:highlight>
                  <a:latin typeface="Times New Roman"/>
                  <a:ea typeface="Times New Roman"/>
                  <a:cs typeface="Times New Roman"/>
                  <a:sym typeface="Times New Roman"/>
                </a:rPr>
                <a:t> Predict purchase month in next quarter.</a:t>
              </a:r>
              <a:endParaRPr sz="1600">
                <a:solidFill>
                  <a:srgbClr val="0D0D0D"/>
                </a:solidFill>
                <a:highlight>
                  <a:schemeClr val="lt1"/>
                </a:highlight>
                <a:latin typeface="Times New Roman"/>
                <a:ea typeface="Times New Roman"/>
                <a:cs typeface="Times New Roman"/>
                <a:sym typeface="Times New Roman"/>
              </a:endParaRPr>
            </a:p>
            <a:p>
              <a:pPr>
                <a:lnSpc>
                  <a:spcPct val="115000"/>
                </a:lnSpc>
              </a:pPr>
              <a:r>
                <a:rPr lang="en" sz="1600" b="1">
                  <a:solidFill>
                    <a:srgbClr val="0D0D0D"/>
                  </a:solidFill>
                  <a:highlight>
                    <a:schemeClr val="lt1"/>
                  </a:highlight>
                  <a:latin typeface="Times New Roman"/>
                  <a:ea typeface="Times New Roman"/>
                  <a:cs typeface="Times New Roman"/>
                  <a:sym typeface="Times New Roman"/>
                </a:rPr>
                <a:t>Model 3:</a:t>
              </a:r>
              <a:r>
                <a:rPr lang="en" sz="1600">
                  <a:solidFill>
                    <a:srgbClr val="0D0D0D"/>
                  </a:solidFill>
                  <a:highlight>
                    <a:schemeClr val="lt1"/>
                  </a:highlight>
                  <a:latin typeface="Times New Roman"/>
                  <a:ea typeface="Times New Roman"/>
                  <a:cs typeface="Times New Roman"/>
                  <a:sym typeface="Times New Roman"/>
                </a:rPr>
                <a:t> Predict purchase in next month.</a:t>
              </a:r>
              <a:endParaRPr sz="1600">
                <a:solidFill>
                  <a:srgbClr val="0D0D0D"/>
                </a:solidFill>
                <a:highlight>
                  <a:schemeClr val="lt1"/>
                </a:highlight>
                <a:latin typeface="Times New Roman"/>
                <a:ea typeface="Times New Roman"/>
                <a:cs typeface="Times New Roman"/>
                <a:sym typeface="Times New Roman"/>
              </a:endParaRPr>
            </a:p>
            <a:p>
              <a:pPr>
                <a:lnSpc>
                  <a:spcPct val="115000"/>
                </a:lnSpc>
              </a:pPr>
              <a:r>
                <a:rPr lang="en" sz="1600" b="1">
                  <a:solidFill>
                    <a:srgbClr val="0D0D0D"/>
                  </a:solidFill>
                  <a:highlight>
                    <a:schemeClr val="lt1"/>
                  </a:highlight>
                  <a:latin typeface="Times New Roman"/>
                  <a:ea typeface="Times New Roman"/>
                  <a:cs typeface="Times New Roman"/>
                  <a:sym typeface="Times New Roman"/>
                </a:rPr>
                <a:t>Model 4:</a:t>
              </a:r>
              <a:r>
                <a:rPr lang="en" sz="1600">
                  <a:solidFill>
                    <a:srgbClr val="0D0D0D"/>
                  </a:solidFill>
                  <a:highlight>
                    <a:schemeClr val="lt1"/>
                  </a:highlight>
                  <a:latin typeface="Times New Roman"/>
                  <a:ea typeface="Times New Roman"/>
                  <a:cs typeface="Times New Roman"/>
                  <a:sym typeface="Times New Roman"/>
                </a:rPr>
                <a:t> Predict purchase week in next month.</a:t>
              </a:r>
              <a:endParaRPr sz="1600">
                <a:solidFill>
                  <a:srgbClr val="0D0D0D"/>
                </a:solidFill>
                <a:highlight>
                  <a:schemeClr val="lt1"/>
                </a:highlight>
                <a:latin typeface="Times New Roman"/>
                <a:ea typeface="Times New Roman"/>
                <a:cs typeface="Times New Roman"/>
                <a:sym typeface="Times New Roman"/>
              </a:endParaRPr>
            </a:p>
            <a:p>
              <a:pPr>
                <a:lnSpc>
                  <a:spcPct val="115000"/>
                </a:lnSpc>
              </a:pPr>
              <a:r>
                <a:rPr lang="en" sz="1600">
                  <a:solidFill>
                    <a:srgbClr val="0D0D0D"/>
                  </a:solidFill>
                  <a:highlight>
                    <a:schemeClr val="lt1"/>
                  </a:highlight>
                  <a:latin typeface="Times New Roman"/>
                  <a:ea typeface="Times New Roman"/>
                  <a:cs typeface="Times New Roman"/>
                  <a:sym typeface="Times New Roman"/>
                </a:rPr>
                <a:t>Run multiple model iteration for each of the above model.</a:t>
              </a:r>
              <a:endParaRPr sz="1600">
                <a:solidFill>
                  <a:srgbClr val="0D0D0D"/>
                </a:solidFill>
                <a:highlight>
                  <a:schemeClr val="lt1"/>
                </a:highlight>
                <a:latin typeface="Times New Roman"/>
                <a:ea typeface="Times New Roman"/>
                <a:cs typeface="Times New Roman"/>
                <a:sym typeface="Times New Roman"/>
              </a:endParaRPr>
            </a:p>
          </p:txBody>
        </p:sp>
      </p:grpSp>
      <p:grpSp>
        <p:nvGrpSpPr>
          <p:cNvPr id="234" name="Google Shape;234;p33"/>
          <p:cNvGrpSpPr/>
          <p:nvPr/>
        </p:nvGrpSpPr>
        <p:grpSpPr>
          <a:xfrm>
            <a:off x="66068" y="1603416"/>
            <a:ext cx="12059809" cy="4609881"/>
            <a:chOff x="52246" y="1202586"/>
            <a:chExt cx="9536964" cy="3470251"/>
          </a:xfrm>
        </p:grpSpPr>
        <p:grpSp>
          <p:nvGrpSpPr>
            <p:cNvPr id="235" name="Google Shape;235;p33"/>
            <p:cNvGrpSpPr/>
            <p:nvPr/>
          </p:nvGrpSpPr>
          <p:grpSpPr>
            <a:xfrm>
              <a:off x="52246" y="1202592"/>
              <a:ext cx="2178506" cy="3470239"/>
              <a:chOff x="85063" y="1202586"/>
              <a:chExt cx="3546900" cy="3470239"/>
            </a:xfrm>
          </p:grpSpPr>
          <p:sp>
            <p:nvSpPr>
              <p:cNvPr id="236" name="Google Shape;236;p33"/>
              <p:cNvSpPr/>
              <p:nvPr/>
            </p:nvSpPr>
            <p:spPr>
              <a:xfrm>
                <a:off x="85063" y="1202586"/>
                <a:ext cx="3546900" cy="669000"/>
              </a:xfrm>
              <a:prstGeom prst="homePlate">
                <a:avLst>
                  <a:gd name="adj" fmla="val 50000"/>
                </a:avLst>
              </a:prstGeom>
              <a:solidFill>
                <a:srgbClr val="85200C"/>
              </a:solidFill>
              <a:ln>
                <a:noFill/>
              </a:ln>
            </p:spPr>
            <p:txBody>
              <a:bodyPr spcFirstLastPara="1" wrap="square" lIns="121900" tIns="121900" rIns="121900" bIns="121900" anchor="ctr" anchorCtr="0">
                <a:noAutofit/>
              </a:bodyPr>
              <a:lstStyle/>
              <a:p>
                <a:pPr algn="ctr">
                  <a:buClr>
                    <a:schemeClr val="dk1"/>
                  </a:buClr>
                  <a:buSzPts val="1100"/>
                </a:pPr>
                <a:endParaRPr sz="1867" b="1" dirty="0">
                  <a:solidFill>
                    <a:schemeClr val="dk1"/>
                  </a:solidFill>
                </a:endParaRPr>
              </a:p>
              <a:p>
                <a:pPr algn="ctr">
                  <a:buClr>
                    <a:schemeClr val="dk1"/>
                  </a:buClr>
                  <a:buSzPts val="1100"/>
                </a:pPr>
                <a:r>
                  <a:rPr lang="en" sz="1867" b="1" dirty="0">
                    <a:solidFill>
                      <a:schemeClr val="bg2"/>
                    </a:solidFill>
                  </a:rPr>
                  <a:t>Data Wrangling</a:t>
                </a:r>
                <a:endParaRPr sz="1867" b="1" dirty="0">
                  <a:solidFill>
                    <a:schemeClr val="bg2"/>
                  </a:solidFill>
                </a:endParaRPr>
              </a:p>
              <a:p>
                <a:pPr algn="ctr"/>
                <a:endParaRPr sz="1867" b="1" dirty="0">
                  <a:solidFill>
                    <a:srgbClr val="FFFFFF"/>
                  </a:solidFill>
                  <a:latin typeface="Roboto"/>
                  <a:ea typeface="Roboto"/>
                  <a:cs typeface="Roboto"/>
                  <a:sym typeface="Roboto"/>
                </a:endParaRPr>
              </a:p>
            </p:txBody>
          </p:sp>
          <p:sp>
            <p:nvSpPr>
              <p:cNvPr id="237" name="Google Shape;237;p33"/>
              <p:cNvSpPr txBox="1"/>
              <p:nvPr/>
            </p:nvSpPr>
            <p:spPr>
              <a:xfrm>
                <a:off x="655361" y="2057125"/>
                <a:ext cx="2236200" cy="2615700"/>
              </a:xfrm>
              <a:prstGeom prst="rect">
                <a:avLst/>
              </a:prstGeom>
              <a:noFill/>
              <a:ln>
                <a:noFill/>
              </a:ln>
            </p:spPr>
            <p:txBody>
              <a:bodyPr spcFirstLastPara="1" wrap="square" lIns="121900" tIns="121900" rIns="121900" bIns="121900" anchor="t" anchorCtr="0">
                <a:noAutofit/>
              </a:bodyPr>
              <a:lstStyle/>
              <a:p>
                <a:pPr>
                  <a:lnSpc>
                    <a:spcPct val="115000"/>
                  </a:lnSpc>
                </a:pPr>
                <a:r>
                  <a:rPr lang="en" sz="1600">
                    <a:solidFill>
                      <a:srgbClr val="0D0D0D"/>
                    </a:solidFill>
                    <a:highlight>
                      <a:srgbClr val="FFFFFF"/>
                    </a:highlight>
                    <a:latin typeface="Times New Roman"/>
                    <a:ea typeface="Times New Roman"/>
                    <a:cs typeface="Times New Roman"/>
                    <a:sym typeface="Times New Roman"/>
                  </a:rPr>
                  <a:t>Preprocessing raw data, missing value treatment, encoding categorical variables, and scaling features to prepare data.</a:t>
                </a:r>
                <a:endParaRPr sz="1600">
                  <a:latin typeface="Times New Roman"/>
                  <a:ea typeface="Times New Roman"/>
                  <a:cs typeface="Times New Roman"/>
                  <a:sym typeface="Times New Roman"/>
                </a:endParaRPr>
              </a:p>
            </p:txBody>
          </p:sp>
        </p:grpSp>
        <p:grpSp>
          <p:nvGrpSpPr>
            <p:cNvPr id="238" name="Google Shape;238;p33"/>
            <p:cNvGrpSpPr/>
            <p:nvPr/>
          </p:nvGrpSpPr>
          <p:grpSpPr>
            <a:xfrm>
              <a:off x="1878355" y="1202599"/>
              <a:ext cx="2178456" cy="3470226"/>
              <a:chOff x="1847537" y="1202599"/>
              <a:chExt cx="3305700" cy="3470226"/>
            </a:xfrm>
          </p:grpSpPr>
          <p:sp>
            <p:nvSpPr>
              <p:cNvPr id="239" name="Google Shape;239;p33"/>
              <p:cNvSpPr/>
              <p:nvPr/>
            </p:nvSpPr>
            <p:spPr>
              <a:xfrm>
                <a:off x="1847537" y="1202599"/>
                <a:ext cx="3305700" cy="669000"/>
              </a:xfrm>
              <a:prstGeom prst="chevron">
                <a:avLst>
                  <a:gd name="adj" fmla="val 50000"/>
                </a:avLst>
              </a:prstGeom>
              <a:solidFill>
                <a:srgbClr val="A61C00"/>
              </a:solidFill>
              <a:ln>
                <a:noFill/>
              </a:ln>
            </p:spPr>
            <p:txBody>
              <a:bodyPr spcFirstLastPara="1" wrap="square" lIns="121900" tIns="121900" rIns="121900" bIns="121900" anchor="ctr" anchorCtr="0">
                <a:noAutofit/>
              </a:bodyPr>
              <a:lstStyle/>
              <a:p>
                <a:pPr algn="ctr">
                  <a:buClr>
                    <a:schemeClr val="dk1"/>
                  </a:buClr>
                  <a:buSzPts val="1100"/>
                </a:pPr>
                <a:endParaRPr sz="1867" b="1" dirty="0">
                  <a:solidFill>
                    <a:schemeClr val="dk1"/>
                  </a:solidFill>
                </a:endParaRPr>
              </a:p>
              <a:p>
                <a:pPr algn="ctr">
                  <a:buClr>
                    <a:schemeClr val="dk1"/>
                  </a:buClr>
                  <a:buSzPts val="1100"/>
                </a:pPr>
                <a:r>
                  <a:rPr lang="en" sz="1867" b="1" dirty="0">
                    <a:solidFill>
                      <a:schemeClr val="bg2"/>
                    </a:solidFill>
                  </a:rPr>
                  <a:t>Feature Engineering</a:t>
                </a:r>
                <a:endParaRPr sz="1867" b="1" dirty="0">
                  <a:solidFill>
                    <a:schemeClr val="bg2"/>
                  </a:solidFill>
                </a:endParaRPr>
              </a:p>
              <a:p>
                <a:pPr algn="ctr"/>
                <a:endParaRPr sz="1867" b="1" dirty="0">
                  <a:solidFill>
                    <a:srgbClr val="FFFFFF"/>
                  </a:solidFill>
                  <a:latin typeface="Roboto"/>
                  <a:ea typeface="Roboto"/>
                  <a:cs typeface="Roboto"/>
                  <a:sym typeface="Roboto"/>
                </a:endParaRPr>
              </a:p>
            </p:txBody>
          </p:sp>
          <p:sp>
            <p:nvSpPr>
              <p:cNvPr id="240" name="Google Shape;240;p33"/>
              <p:cNvSpPr txBox="1"/>
              <p:nvPr/>
            </p:nvSpPr>
            <p:spPr>
              <a:xfrm>
                <a:off x="2241466" y="2057125"/>
                <a:ext cx="2236200" cy="26157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a:latin typeface="Times New Roman"/>
                    <a:ea typeface="Times New Roman"/>
                    <a:cs typeface="Times New Roman"/>
                    <a:sym typeface="Times New Roman"/>
                  </a:rPr>
                  <a:t>Include RFM features created for segmentation model.</a:t>
                </a:r>
                <a:endParaRPr sz="1600">
                  <a:latin typeface="Times New Roman"/>
                  <a:ea typeface="Times New Roman"/>
                  <a:cs typeface="Times New Roman"/>
                  <a:sym typeface="Times New Roman"/>
                </a:endParaRPr>
              </a:p>
              <a:p>
                <a:pPr>
                  <a:lnSpc>
                    <a:spcPct val="115000"/>
                  </a:lnSpc>
                  <a:buClr>
                    <a:schemeClr val="dk1"/>
                  </a:buClr>
                  <a:buSzPts val="1100"/>
                </a:pPr>
                <a:r>
                  <a:rPr lang="en" sz="1600">
                    <a:latin typeface="Times New Roman"/>
                    <a:ea typeface="Times New Roman"/>
                    <a:cs typeface="Times New Roman"/>
                    <a:sym typeface="Times New Roman"/>
                  </a:rPr>
                  <a:t>Create monthly &amp; weekly customer purchase indicator flag variables from historical data.</a:t>
                </a:r>
                <a:endParaRPr sz="1600">
                  <a:latin typeface="Times New Roman"/>
                  <a:ea typeface="Times New Roman"/>
                  <a:cs typeface="Times New Roman"/>
                  <a:sym typeface="Times New Roman"/>
                </a:endParaRPr>
              </a:p>
              <a:p>
                <a:pPr>
                  <a:lnSpc>
                    <a:spcPct val="115000"/>
                  </a:lnSpc>
                  <a:buClr>
                    <a:schemeClr val="dk1"/>
                  </a:buClr>
                  <a:buSzPts val="1100"/>
                </a:pPr>
                <a:endParaRPr sz="1600">
                  <a:latin typeface="Times New Roman"/>
                  <a:ea typeface="Times New Roman"/>
                  <a:cs typeface="Times New Roman"/>
                  <a:sym typeface="Times New Roman"/>
                </a:endParaRPr>
              </a:p>
            </p:txBody>
          </p:sp>
        </p:grpSp>
        <p:grpSp>
          <p:nvGrpSpPr>
            <p:cNvPr id="241" name="Google Shape;241;p33"/>
            <p:cNvGrpSpPr/>
            <p:nvPr/>
          </p:nvGrpSpPr>
          <p:grpSpPr>
            <a:xfrm>
              <a:off x="5573615" y="1202599"/>
              <a:ext cx="2178456" cy="3470214"/>
              <a:chOff x="1446865" y="1202611"/>
              <a:chExt cx="3305700" cy="3470214"/>
            </a:xfrm>
          </p:grpSpPr>
          <p:sp>
            <p:nvSpPr>
              <p:cNvPr id="242" name="Google Shape;242;p33"/>
              <p:cNvSpPr/>
              <p:nvPr/>
            </p:nvSpPr>
            <p:spPr>
              <a:xfrm>
                <a:off x="1446865" y="1202611"/>
                <a:ext cx="3305700" cy="669000"/>
              </a:xfrm>
              <a:prstGeom prst="chevron">
                <a:avLst>
                  <a:gd name="adj" fmla="val 50000"/>
                </a:avLst>
              </a:prstGeom>
              <a:solidFill>
                <a:srgbClr val="DD7E6B"/>
              </a:solidFill>
              <a:ln>
                <a:noFill/>
              </a:ln>
            </p:spPr>
            <p:txBody>
              <a:bodyPr spcFirstLastPara="1" wrap="square" lIns="121900" tIns="121900" rIns="121900" bIns="121900" anchor="ctr" anchorCtr="0">
                <a:noAutofit/>
              </a:bodyPr>
              <a:lstStyle/>
              <a:p>
                <a:pPr algn="ctr">
                  <a:buClr>
                    <a:schemeClr val="dk1"/>
                  </a:buClr>
                  <a:buSzPts val="1100"/>
                </a:pPr>
                <a:endParaRPr sz="1867" b="1" dirty="0">
                  <a:solidFill>
                    <a:schemeClr val="dk1"/>
                  </a:solidFill>
                </a:endParaRPr>
              </a:p>
              <a:p>
                <a:pPr algn="ctr">
                  <a:buClr>
                    <a:schemeClr val="dk1"/>
                  </a:buClr>
                  <a:buSzPts val="1100"/>
                </a:pPr>
                <a:r>
                  <a:rPr lang="en" sz="1867" b="1" dirty="0">
                    <a:solidFill>
                      <a:schemeClr val="bg2"/>
                    </a:solidFill>
                  </a:rPr>
                  <a:t>Model Selection</a:t>
                </a:r>
                <a:endParaRPr sz="1867" b="1" dirty="0">
                  <a:solidFill>
                    <a:schemeClr val="bg2"/>
                  </a:solidFill>
                </a:endParaRPr>
              </a:p>
              <a:p>
                <a:pPr algn="ctr"/>
                <a:endParaRPr sz="1867" b="1" dirty="0">
                  <a:solidFill>
                    <a:srgbClr val="FFFFFF"/>
                  </a:solidFill>
                  <a:latin typeface="Roboto"/>
                  <a:ea typeface="Roboto"/>
                  <a:cs typeface="Roboto"/>
                  <a:sym typeface="Roboto"/>
                </a:endParaRPr>
              </a:p>
            </p:txBody>
          </p:sp>
          <p:sp>
            <p:nvSpPr>
              <p:cNvPr id="243" name="Google Shape;243;p33"/>
              <p:cNvSpPr txBox="1"/>
              <p:nvPr/>
            </p:nvSpPr>
            <p:spPr>
              <a:xfrm>
                <a:off x="1981624" y="2057125"/>
                <a:ext cx="2236200" cy="2615700"/>
              </a:xfrm>
              <a:prstGeom prst="rect">
                <a:avLst/>
              </a:prstGeom>
              <a:noFill/>
              <a:ln>
                <a:noFill/>
              </a:ln>
            </p:spPr>
            <p:txBody>
              <a:bodyPr spcFirstLastPara="1" wrap="square" lIns="121900" tIns="121900" rIns="121900" bIns="121900" anchor="t" anchorCtr="0">
                <a:noAutofit/>
              </a:bodyPr>
              <a:lstStyle/>
              <a:p>
                <a:pPr>
                  <a:lnSpc>
                    <a:spcPct val="115000"/>
                  </a:lnSpc>
                </a:pPr>
                <a:r>
                  <a:rPr lang="en" sz="1600">
                    <a:solidFill>
                      <a:srgbClr val="0D0D0D"/>
                    </a:solidFill>
                    <a:highlight>
                      <a:srgbClr val="FFFFFF"/>
                    </a:highlight>
                    <a:latin typeface="Times New Roman"/>
                    <a:ea typeface="Times New Roman"/>
                    <a:cs typeface="Times New Roman"/>
                    <a:sym typeface="Times New Roman"/>
                  </a:rPr>
                  <a:t>Evaluate AUC-ROC and precision-recall for four models predicting purchase behavior at different intervals (quarterly, monthly, weekly). </a:t>
                </a:r>
                <a:endParaRPr sz="1600">
                  <a:solidFill>
                    <a:srgbClr val="0D0D0D"/>
                  </a:solidFill>
                  <a:highlight>
                    <a:srgbClr val="FFFFFF"/>
                  </a:highlight>
                  <a:latin typeface="Times New Roman"/>
                  <a:ea typeface="Times New Roman"/>
                  <a:cs typeface="Times New Roman"/>
                  <a:sym typeface="Times New Roman"/>
                </a:endParaRPr>
              </a:p>
              <a:p>
                <a:pPr>
                  <a:lnSpc>
                    <a:spcPct val="115000"/>
                  </a:lnSpc>
                </a:pPr>
                <a:r>
                  <a:rPr lang="en" sz="1600">
                    <a:solidFill>
                      <a:srgbClr val="0D0D0D"/>
                    </a:solidFill>
                    <a:highlight>
                      <a:srgbClr val="FFFFFF"/>
                    </a:highlight>
                    <a:latin typeface="Times New Roman"/>
                    <a:ea typeface="Times New Roman"/>
                    <a:cs typeface="Times New Roman"/>
                    <a:sym typeface="Times New Roman"/>
                  </a:rPr>
                  <a:t>Hyperparameter tuning also explored.</a:t>
                </a:r>
                <a:endParaRPr sz="1600">
                  <a:solidFill>
                    <a:srgbClr val="0D0D0D"/>
                  </a:solidFill>
                  <a:highlight>
                    <a:srgbClr val="FFFFFF"/>
                  </a:highlight>
                  <a:latin typeface="Times New Roman"/>
                  <a:ea typeface="Times New Roman"/>
                  <a:cs typeface="Times New Roman"/>
                  <a:sym typeface="Times New Roman"/>
                </a:endParaRPr>
              </a:p>
            </p:txBody>
          </p:sp>
        </p:grpSp>
        <p:grpSp>
          <p:nvGrpSpPr>
            <p:cNvPr id="244" name="Google Shape;244;p33"/>
            <p:cNvGrpSpPr/>
            <p:nvPr/>
          </p:nvGrpSpPr>
          <p:grpSpPr>
            <a:xfrm>
              <a:off x="7410754" y="1202586"/>
              <a:ext cx="2178456" cy="3470251"/>
              <a:chOff x="1361984" y="1202599"/>
              <a:chExt cx="3305700" cy="3470251"/>
            </a:xfrm>
          </p:grpSpPr>
          <p:sp>
            <p:nvSpPr>
              <p:cNvPr id="245" name="Google Shape;245;p33"/>
              <p:cNvSpPr/>
              <p:nvPr/>
            </p:nvSpPr>
            <p:spPr>
              <a:xfrm>
                <a:off x="1361984" y="1202599"/>
                <a:ext cx="3305700" cy="669000"/>
              </a:xfrm>
              <a:prstGeom prst="chevron">
                <a:avLst>
                  <a:gd name="adj" fmla="val 50000"/>
                </a:avLst>
              </a:prstGeom>
              <a:solidFill>
                <a:srgbClr val="F4CCCC"/>
              </a:solidFill>
              <a:ln>
                <a:noFill/>
              </a:ln>
            </p:spPr>
            <p:txBody>
              <a:bodyPr spcFirstLastPara="1" wrap="square" lIns="121900" tIns="121900" rIns="121900" bIns="121900" anchor="ctr" anchorCtr="0">
                <a:noAutofit/>
              </a:bodyPr>
              <a:lstStyle/>
              <a:p>
                <a:pPr algn="ctr">
                  <a:buClr>
                    <a:schemeClr val="dk1"/>
                  </a:buClr>
                  <a:buSzPts val="1100"/>
                </a:pPr>
                <a:endParaRPr sz="1867" b="1" dirty="0">
                  <a:solidFill>
                    <a:schemeClr val="dk1"/>
                  </a:solidFill>
                </a:endParaRPr>
              </a:p>
              <a:p>
                <a:pPr algn="ctr">
                  <a:buClr>
                    <a:schemeClr val="dk1"/>
                  </a:buClr>
                  <a:buSzPts val="1100"/>
                </a:pPr>
                <a:endParaRPr sz="1867" b="1" dirty="0">
                  <a:solidFill>
                    <a:schemeClr val="dk1"/>
                  </a:solidFill>
                </a:endParaRPr>
              </a:p>
              <a:p>
                <a:pPr algn="ctr">
                  <a:buClr>
                    <a:schemeClr val="dk1"/>
                  </a:buClr>
                  <a:buSzPts val="1100"/>
                </a:pPr>
                <a:r>
                  <a:rPr lang="en" sz="1867" b="1" dirty="0">
                    <a:solidFill>
                      <a:schemeClr val="bg2"/>
                    </a:solidFill>
                  </a:rPr>
                  <a:t>Customer Propensity Analysis</a:t>
                </a:r>
                <a:endParaRPr sz="1867" b="1" dirty="0">
                  <a:solidFill>
                    <a:schemeClr val="bg2"/>
                  </a:solidFill>
                </a:endParaRPr>
              </a:p>
              <a:p>
                <a:pPr algn="ctr">
                  <a:buClr>
                    <a:schemeClr val="dk1"/>
                  </a:buClr>
                  <a:buSzPts val="1100"/>
                </a:pPr>
                <a:endParaRPr sz="1867" b="1" dirty="0">
                  <a:solidFill>
                    <a:schemeClr val="dk1"/>
                  </a:solidFill>
                </a:endParaRPr>
              </a:p>
              <a:p>
                <a:pPr algn="ctr"/>
                <a:endParaRPr sz="1867" b="1" dirty="0">
                  <a:solidFill>
                    <a:srgbClr val="FFFFFF"/>
                  </a:solidFill>
                  <a:latin typeface="Roboto"/>
                  <a:ea typeface="Roboto"/>
                  <a:cs typeface="Roboto"/>
                  <a:sym typeface="Roboto"/>
                </a:endParaRPr>
              </a:p>
            </p:txBody>
          </p:sp>
          <p:sp>
            <p:nvSpPr>
              <p:cNvPr id="246" name="Google Shape;246;p33"/>
              <p:cNvSpPr txBox="1"/>
              <p:nvPr/>
            </p:nvSpPr>
            <p:spPr>
              <a:xfrm>
                <a:off x="1572334" y="2057149"/>
                <a:ext cx="2917500" cy="2615700"/>
              </a:xfrm>
              <a:prstGeom prst="rect">
                <a:avLst/>
              </a:prstGeom>
              <a:noFill/>
              <a:ln>
                <a:noFill/>
              </a:ln>
            </p:spPr>
            <p:txBody>
              <a:bodyPr spcFirstLastPara="1" wrap="square" lIns="121900" tIns="121900" rIns="121900" bIns="121900" anchor="t" anchorCtr="0">
                <a:noAutofit/>
              </a:bodyPr>
              <a:lstStyle/>
              <a:p>
                <a:pPr>
                  <a:lnSpc>
                    <a:spcPct val="115000"/>
                  </a:lnSpc>
                </a:pPr>
                <a:r>
                  <a:rPr lang="en" sz="1600">
                    <a:solidFill>
                      <a:srgbClr val="0D0D0D"/>
                    </a:solidFill>
                    <a:highlight>
                      <a:srgbClr val="FFFFFF"/>
                    </a:highlight>
                    <a:latin typeface="Times New Roman"/>
                    <a:ea typeface="Times New Roman"/>
                    <a:cs typeface="Times New Roman"/>
                    <a:sym typeface="Times New Roman"/>
                  </a:rPr>
                  <a:t>Models predict customer purchases: quarterly, monthly, and weekly. Assessing propensity over different timeframes aids in tailored marketing strategies, enhancing customer engagement and optimizing revenue generation.</a:t>
                </a:r>
                <a:endParaRPr sz="1600">
                  <a:latin typeface="Times New Roman"/>
                  <a:ea typeface="Times New Roman"/>
                  <a:cs typeface="Times New Roman"/>
                  <a:sym typeface="Times New Roman"/>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a:spLocks noGrp="1"/>
          </p:cNvSpPr>
          <p:nvPr>
            <p:ph type="title"/>
          </p:nvPr>
        </p:nvSpPr>
        <p:spPr>
          <a:xfrm>
            <a:off x="101701" y="47702"/>
            <a:ext cx="11360800" cy="763600"/>
          </a:xfrm>
          <a:prstGeom prst="rect">
            <a:avLst/>
          </a:prstGeom>
        </p:spPr>
        <p:txBody>
          <a:bodyPr spcFirstLastPara="1" wrap="square" lIns="121900" tIns="121900" rIns="121900" bIns="121900" anchor="t" anchorCtr="0">
            <a:normAutofit fontScale="90000"/>
          </a:bodyPr>
          <a:lstStyle/>
          <a:p>
            <a:pPr>
              <a:buClr>
                <a:schemeClr val="dk1"/>
              </a:buClr>
              <a:buSzPct val="39285"/>
            </a:pPr>
            <a:r>
              <a:rPr lang="en"/>
              <a:t>PROPENSITY MODELING &amp; EVALUATION</a:t>
            </a:r>
            <a:endParaRPr/>
          </a:p>
          <a:p>
            <a:pPr>
              <a:buClr>
                <a:schemeClr val="dk1"/>
              </a:buClr>
              <a:buSzPct val="39285"/>
            </a:pPr>
            <a:endParaRPr/>
          </a:p>
          <a:p>
            <a:pPr>
              <a:buClr>
                <a:schemeClr val="dk1"/>
              </a:buClr>
              <a:buSzPct val="39285"/>
            </a:pPr>
            <a:endParaRPr/>
          </a:p>
          <a:p>
            <a:pPr>
              <a:buClr>
                <a:schemeClr val="dk1"/>
              </a:buClr>
              <a:buSzPct val="39285"/>
            </a:pPr>
            <a:endParaRPr/>
          </a:p>
          <a:p>
            <a:endParaRPr/>
          </a:p>
        </p:txBody>
      </p:sp>
      <p:pic>
        <p:nvPicPr>
          <p:cNvPr id="252" name="Google Shape;252;p34"/>
          <p:cNvPicPr preferRelativeResize="0"/>
          <p:nvPr/>
        </p:nvPicPr>
        <p:blipFill rotWithShape="1">
          <a:blip r:embed="rId3">
            <a:alphaModFix/>
          </a:blip>
          <a:srcRect r="7287"/>
          <a:stretch/>
        </p:blipFill>
        <p:spPr>
          <a:xfrm>
            <a:off x="191968" y="1071901"/>
            <a:ext cx="10947401" cy="2736500"/>
          </a:xfrm>
          <a:prstGeom prst="rect">
            <a:avLst/>
          </a:prstGeom>
          <a:noFill/>
          <a:ln>
            <a:noFill/>
          </a:ln>
        </p:spPr>
      </p:pic>
      <p:pic>
        <p:nvPicPr>
          <p:cNvPr id="253" name="Google Shape;253;p34"/>
          <p:cNvPicPr preferRelativeResize="0"/>
          <p:nvPr/>
        </p:nvPicPr>
        <p:blipFill>
          <a:blip r:embed="rId4">
            <a:alphaModFix/>
          </a:blip>
          <a:stretch>
            <a:fillRect/>
          </a:stretch>
        </p:blipFill>
        <p:spPr>
          <a:xfrm>
            <a:off x="154567" y="4069000"/>
            <a:ext cx="10984802" cy="2487565"/>
          </a:xfrm>
          <a:prstGeom prst="rect">
            <a:avLst/>
          </a:prstGeom>
          <a:noFill/>
          <a:ln>
            <a:noFill/>
          </a:ln>
        </p:spPr>
      </p:pic>
      <p:sp>
        <p:nvSpPr>
          <p:cNvPr id="254" name="Google Shape;254;p34"/>
          <p:cNvSpPr txBox="1"/>
          <p:nvPr/>
        </p:nvSpPr>
        <p:spPr>
          <a:xfrm>
            <a:off x="191967" y="680268"/>
            <a:ext cx="4249600" cy="436000"/>
          </a:xfrm>
          <a:prstGeom prst="rect">
            <a:avLst/>
          </a:prstGeom>
          <a:noFill/>
          <a:ln>
            <a:noFill/>
          </a:ln>
        </p:spPr>
        <p:txBody>
          <a:bodyPr spcFirstLastPara="1" wrap="square" lIns="121900" tIns="121900" rIns="121900" bIns="121900" anchor="t" anchorCtr="0">
            <a:noAutofit/>
          </a:bodyPr>
          <a:lstStyle/>
          <a:p>
            <a:pPr>
              <a:lnSpc>
                <a:spcPct val="115000"/>
              </a:lnSpc>
            </a:pPr>
            <a:r>
              <a:rPr lang="en" sz="1600" b="1" dirty="0">
                <a:solidFill>
                  <a:srgbClr val="0D0D0D"/>
                </a:solidFill>
                <a:highlight>
                  <a:schemeClr val="lt1"/>
                </a:highlight>
                <a:latin typeface="Times New Roman"/>
                <a:ea typeface="Times New Roman"/>
                <a:cs typeface="Times New Roman"/>
                <a:sym typeface="Times New Roman"/>
              </a:rPr>
              <a:t>Model 1: Predict purchase in next quarter.</a:t>
            </a:r>
            <a:endParaRPr sz="2400" b="1" dirty="0">
              <a:solidFill>
                <a:schemeClr val="dk2"/>
              </a:solidFill>
            </a:endParaRPr>
          </a:p>
        </p:txBody>
      </p:sp>
      <p:sp>
        <p:nvSpPr>
          <p:cNvPr id="255" name="Google Shape;255;p34"/>
          <p:cNvSpPr txBox="1"/>
          <p:nvPr/>
        </p:nvSpPr>
        <p:spPr>
          <a:xfrm>
            <a:off x="191967" y="3895367"/>
            <a:ext cx="4829200" cy="436000"/>
          </a:xfrm>
          <a:prstGeom prst="rect">
            <a:avLst/>
          </a:prstGeom>
          <a:noFill/>
          <a:ln>
            <a:noFill/>
          </a:ln>
        </p:spPr>
        <p:txBody>
          <a:bodyPr spcFirstLastPara="1" wrap="square" lIns="121900" tIns="121900" rIns="121900" bIns="121900" anchor="t" anchorCtr="0">
            <a:noAutofit/>
          </a:bodyPr>
          <a:lstStyle/>
          <a:p>
            <a:pPr>
              <a:lnSpc>
                <a:spcPct val="115000"/>
              </a:lnSpc>
            </a:pPr>
            <a:r>
              <a:rPr lang="en" sz="1600" b="1">
                <a:solidFill>
                  <a:srgbClr val="0D0D0D"/>
                </a:solidFill>
                <a:highlight>
                  <a:schemeClr val="lt1"/>
                </a:highlight>
                <a:latin typeface="Times New Roman"/>
                <a:ea typeface="Times New Roman"/>
                <a:cs typeface="Times New Roman"/>
                <a:sym typeface="Times New Roman"/>
              </a:rPr>
              <a:t>Model 2: Predict purchase month in next quarter.</a:t>
            </a:r>
            <a:endParaRPr sz="2400" b="1">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326890" y="182433"/>
            <a:ext cx="11360800" cy="763600"/>
          </a:xfrm>
          <a:prstGeom prst="rect">
            <a:avLst/>
          </a:prstGeom>
        </p:spPr>
        <p:txBody>
          <a:bodyPr spcFirstLastPara="1" wrap="square" lIns="121900" tIns="121900" rIns="121900" bIns="121900" anchor="t" anchorCtr="0">
            <a:normAutofit fontScale="90000"/>
          </a:bodyPr>
          <a:lstStyle/>
          <a:p>
            <a:pPr>
              <a:buClr>
                <a:schemeClr val="dk1"/>
              </a:buClr>
              <a:buSzPct val="39285"/>
            </a:pPr>
            <a:r>
              <a:rPr lang="en" dirty="0"/>
              <a:t>PROPENSITY MODELING &amp; EVALUATION</a:t>
            </a:r>
            <a:endParaRPr dirty="0"/>
          </a:p>
          <a:p>
            <a:pPr>
              <a:buClr>
                <a:schemeClr val="dk1"/>
              </a:buClr>
              <a:buSzPct val="39285"/>
            </a:pPr>
            <a:endParaRPr dirty="0"/>
          </a:p>
          <a:p>
            <a:pPr>
              <a:buClr>
                <a:schemeClr val="dk1"/>
              </a:buClr>
              <a:buSzPct val="39285"/>
            </a:pPr>
            <a:endParaRPr dirty="0"/>
          </a:p>
          <a:p>
            <a:endParaRPr dirty="0"/>
          </a:p>
        </p:txBody>
      </p:sp>
      <p:grpSp>
        <p:nvGrpSpPr>
          <p:cNvPr id="2" name="Group 1">
            <a:extLst>
              <a:ext uri="{FF2B5EF4-FFF2-40B4-BE49-F238E27FC236}">
                <a16:creationId xmlns:a16="http://schemas.microsoft.com/office/drawing/2014/main" id="{17D3A250-612F-D247-D563-A996AC7064AF}"/>
              </a:ext>
            </a:extLst>
          </p:cNvPr>
          <p:cNvGrpSpPr/>
          <p:nvPr/>
        </p:nvGrpSpPr>
        <p:grpSpPr>
          <a:xfrm>
            <a:off x="1110868" y="1179018"/>
            <a:ext cx="9350656" cy="5575744"/>
            <a:chOff x="1110867" y="1179017"/>
            <a:chExt cx="9575933" cy="6004283"/>
          </a:xfrm>
        </p:grpSpPr>
        <p:pic>
          <p:nvPicPr>
            <p:cNvPr id="262" name="Google Shape;262;p35"/>
            <p:cNvPicPr preferRelativeResize="0"/>
            <p:nvPr/>
          </p:nvPicPr>
          <p:blipFill>
            <a:blip r:embed="rId3">
              <a:alphaModFix/>
            </a:blip>
            <a:stretch>
              <a:fillRect/>
            </a:stretch>
          </p:blipFill>
          <p:spPr>
            <a:xfrm>
              <a:off x="1110867" y="1179033"/>
              <a:ext cx="4075619" cy="3141467"/>
            </a:xfrm>
            <a:prstGeom prst="rect">
              <a:avLst/>
            </a:prstGeom>
            <a:noFill/>
            <a:ln>
              <a:noFill/>
            </a:ln>
          </p:spPr>
        </p:pic>
        <p:pic>
          <p:nvPicPr>
            <p:cNvPr id="263" name="Google Shape;263;p35"/>
            <p:cNvPicPr preferRelativeResize="0"/>
            <p:nvPr/>
          </p:nvPicPr>
          <p:blipFill>
            <a:blip r:embed="rId4">
              <a:alphaModFix/>
            </a:blip>
            <a:stretch>
              <a:fillRect/>
            </a:stretch>
          </p:blipFill>
          <p:spPr>
            <a:xfrm>
              <a:off x="6863600" y="1179017"/>
              <a:ext cx="3823200" cy="2986067"/>
            </a:xfrm>
            <a:prstGeom prst="rect">
              <a:avLst/>
            </a:prstGeom>
            <a:noFill/>
            <a:ln>
              <a:noFill/>
            </a:ln>
          </p:spPr>
        </p:pic>
        <p:pic>
          <p:nvPicPr>
            <p:cNvPr id="264" name="Google Shape;264;p35"/>
            <p:cNvPicPr preferRelativeResize="0"/>
            <p:nvPr/>
          </p:nvPicPr>
          <p:blipFill>
            <a:blip r:embed="rId5">
              <a:alphaModFix/>
            </a:blip>
            <a:stretch>
              <a:fillRect/>
            </a:stretch>
          </p:blipFill>
          <p:spPr>
            <a:xfrm>
              <a:off x="1293101" y="4041833"/>
              <a:ext cx="3912809" cy="3141467"/>
            </a:xfrm>
            <a:prstGeom prst="rect">
              <a:avLst/>
            </a:prstGeom>
            <a:noFill/>
            <a:ln>
              <a:noFill/>
            </a:ln>
          </p:spPr>
        </p:pic>
        <p:pic>
          <p:nvPicPr>
            <p:cNvPr id="265" name="Google Shape;265;p35"/>
            <p:cNvPicPr preferRelativeResize="0"/>
            <p:nvPr/>
          </p:nvPicPr>
          <p:blipFill>
            <a:blip r:embed="rId6">
              <a:alphaModFix/>
            </a:blip>
            <a:stretch>
              <a:fillRect/>
            </a:stretch>
          </p:blipFill>
          <p:spPr>
            <a:xfrm>
              <a:off x="6939134" y="4210033"/>
              <a:ext cx="3672135" cy="2805064"/>
            </a:xfrm>
            <a:prstGeom prst="rect">
              <a:avLst/>
            </a:prstGeom>
            <a:noFill/>
            <a:ln>
              <a:noFill/>
            </a:ln>
          </p:spPr>
        </p:pic>
      </p:grpSp>
      <p:sp>
        <p:nvSpPr>
          <p:cNvPr id="266" name="Google Shape;266;p35"/>
          <p:cNvSpPr txBox="1"/>
          <p:nvPr/>
        </p:nvSpPr>
        <p:spPr>
          <a:xfrm>
            <a:off x="6679167" y="743033"/>
            <a:ext cx="4829200" cy="436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b="1">
                <a:solidFill>
                  <a:srgbClr val="0D0D0D"/>
                </a:solidFill>
                <a:highlight>
                  <a:schemeClr val="lt1"/>
                </a:highlight>
                <a:latin typeface="Times New Roman"/>
                <a:ea typeface="Times New Roman"/>
                <a:cs typeface="Times New Roman"/>
                <a:sym typeface="Times New Roman"/>
              </a:rPr>
              <a:t>Model 2: Predict purchase month in next quarter.</a:t>
            </a:r>
            <a:endParaRPr sz="2400" b="1">
              <a:solidFill>
                <a:schemeClr val="dk2"/>
              </a:solidFill>
            </a:endParaRPr>
          </a:p>
        </p:txBody>
      </p:sp>
      <p:sp>
        <p:nvSpPr>
          <p:cNvPr id="267" name="Google Shape;267;p35"/>
          <p:cNvSpPr txBox="1"/>
          <p:nvPr/>
        </p:nvSpPr>
        <p:spPr>
          <a:xfrm>
            <a:off x="1293100" y="743033"/>
            <a:ext cx="4249600" cy="436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b="1">
                <a:solidFill>
                  <a:srgbClr val="0D0D0D"/>
                </a:solidFill>
                <a:highlight>
                  <a:schemeClr val="lt1"/>
                </a:highlight>
                <a:latin typeface="Times New Roman"/>
                <a:ea typeface="Times New Roman"/>
                <a:cs typeface="Times New Roman"/>
                <a:sym typeface="Times New Roman"/>
              </a:rPr>
              <a:t>Model 1: Predict purchase in next quarter.</a:t>
            </a:r>
            <a:endParaRPr sz="2400" b="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ext Quarter Propensity ,tableEx ,Purchasing Window ,Cluster Distribution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Propensity Quarter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242767" y="134316"/>
            <a:ext cx="11360800" cy="763600"/>
          </a:xfrm>
          <a:prstGeom prst="rect">
            <a:avLst/>
          </a:prstGeom>
        </p:spPr>
        <p:txBody>
          <a:bodyPr spcFirstLastPara="1" wrap="square" lIns="121900" tIns="121900" rIns="121900" bIns="121900" anchor="t" anchorCtr="0">
            <a:normAutofit fontScale="90000"/>
          </a:bodyPr>
          <a:lstStyle/>
          <a:p>
            <a:r>
              <a:rPr lang="en" dirty="0"/>
              <a:t>PROPENSITY MODELING &amp; EVALUATION</a:t>
            </a:r>
            <a:endParaRPr dirty="0"/>
          </a:p>
          <a:p>
            <a:endParaRPr dirty="0"/>
          </a:p>
          <a:p>
            <a:endParaRPr dirty="0"/>
          </a:p>
          <a:p>
            <a:endParaRPr dirty="0"/>
          </a:p>
          <a:p>
            <a:endParaRPr dirty="0"/>
          </a:p>
        </p:txBody>
      </p:sp>
      <p:sp>
        <p:nvSpPr>
          <p:cNvPr id="274" name="Google Shape;274;p36"/>
          <p:cNvSpPr txBox="1"/>
          <p:nvPr/>
        </p:nvSpPr>
        <p:spPr>
          <a:xfrm>
            <a:off x="191967" y="776567"/>
            <a:ext cx="4249600" cy="436000"/>
          </a:xfrm>
          <a:prstGeom prst="rect">
            <a:avLst/>
          </a:prstGeom>
          <a:noFill/>
          <a:ln>
            <a:noFill/>
          </a:ln>
        </p:spPr>
        <p:txBody>
          <a:bodyPr spcFirstLastPara="1" wrap="square" lIns="121900" tIns="121900" rIns="121900" bIns="121900" anchor="t" anchorCtr="0">
            <a:noAutofit/>
          </a:bodyPr>
          <a:lstStyle/>
          <a:p>
            <a:pPr>
              <a:lnSpc>
                <a:spcPct val="115000"/>
              </a:lnSpc>
            </a:pPr>
            <a:r>
              <a:rPr lang="en" sz="1600" b="1">
                <a:solidFill>
                  <a:srgbClr val="0D0D0D"/>
                </a:solidFill>
                <a:highlight>
                  <a:schemeClr val="lt1"/>
                </a:highlight>
                <a:latin typeface="Times New Roman"/>
                <a:ea typeface="Times New Roman"/>
                <a:cs typeface="Times New Roman"/>
                <a:sym typeface="Times New Roman"/>
              </a:rPr>
              <a:t>Model 3:</a:t>
            </a:r>
            <a:r>
              <a:rPr lang="en" sz="1600">
                <a:solidFill>
                  <a:srgbClr val="0D0D0D"/>
                </a:solidFill>
                <a:highlight>
                  <a:schemeClr val="lt1"/>
                </a:highlight>
                <a:latin typeface="Times New Roman"/>
                <a:ea typeface="Times New Roman"/>
                <a:cs typeface="Times New Roman"/>
                <a:sym typeface="Times New Roman"/>
              </a:rPr>
              <a:t> Predict purchase in next month.</a:t>
            </a:r>
            <a:endParaRPr sz="1600" b="1">
              <a:solidFill>
                <a:srgbClr val="0D0D0D"/>
              </a:solidFill>
              <a:highlight>
                <a:schemeClr val="lt1"/>
              </a:highlight>
              <a:latin typeface="Times New Roman"/>
              <a:ea typeface="Times New Roman"/>
              <a:cs typeface="Times New Roman"/>
              <a:sym typeface="Times New Roman"/>
            </a:endParaRPr>
          </a:p>
        </p:txBody>
      </p:sp>
      <p:sp>
        <p:nvSpPr>
          <p:cNvPr id="275" name="Google Shape;275;p36"/>
          <p:cNvSpPr txBox="1"/>
          <p:nvPr/>
        </p:nvSpPr>
        <p:spPr>
          <a:xfrm>
            <a:off x="191967" y="3895367"/>
            <a:ext cx="4829200" cy="436000"/>
          </a:xfrm>
          <a:prstGeom prst="rect">
            <a:avLst/>
          </a:prstGeom>
          <a:noFill/>
          <a:ln>
            <a:noFill/>
          </a:ln>
        </p:spPr>
        <p:txBody>
          <a:bodyPr spcFirstLastPara="1" wrap="square" lIns="121900" tIns="121900" rIns="121900" bIns="121900" anchor="t" anchorCtr="0">
            <a:noAutofit/>
          </a:bodyPr>
          <a:lstStyle/>
          <a:p>
            <a:pPr>
              <a:lnSpc>
                <a:spcPct val="115000"/>
              </a:lnSpc>
            </a:pPr>
            <a:r>
              <a:rPr lang="en" sz="1600" b="1">
                <a:solidFill>
                  <a:srgbClr val="0D0D0D"/>
                </a:solidFill>
                <a:highlight>
                  <a:schemeClr val="lt1"/>
                </a:highlight>
                <a:latin typeface="Times New Roman"/>
                <a:ea typeface="Times New Roman"/>
                <a:cs typeface="Times New Roman"/>
                <a:sym typeface="Times New Roman"/>
              </a:rPr>
              <a:t>Model 4:</a:t>
            </a:r>
            <a:r>
              <a:rPr lang="en" sz="1600">
                <a:solidFill>
                  <a:srgbClr val="0D0D0D"/>
                </a:solidFill>
                <a:highlight>
                  <a:schemeClr val="lt1"/>
                </a:highlight>
                <a:latin typeface="Times New Roman"/>
                <a:ea typeface="Times New Roman"/>
                <a:cs typeface="Times New Roman"/>
                <a:sym typeface="Times New Roman"/>
              </a:rPr>
              <a:t> Predict purchase week in next month.</a:t>
            </a:r>
            <a:endParaRPr sz="1600">
              <a:solidFill>
                <a:srgbClr val="0D0D0D"/>
              </a:solidFill>
              <a:highlight>
                <a:schemeClr val="lt1"/>
              </a:highlight>
              <a:latin typeface="Times New Roman"/>
              <a:ea typeface="Times New Roman"/>
              <a:cs typeface="Times New Roman"/>
              <a:sym typeface="Times New Roman"/>
            </a:endParaRPr>
          </a:p>
        </p:txBody>
      </p:sp>
      <p:pic>
        <p:nvPicPr>
          <p:cNvPr id="276" name="Google Shape;276;p36"/>
          <p:cNvPicPr preferRelativeResize="0"/>
          <p:nvPr/>
        </p:nvPicPr>
        <p:blipFill>
          <a:blip r:embed="rId3">
            <a:alphaModFix/>
          </a:blip>
          <a:stretch>
            <a:fillRect/>
          </a:stretch>
        </p:blipFill>
        <p:spPr>
          <a:xfrm>
            <a:off x="191967" y="1346865"/>
            <a:ext cx="11290300" cy="2548500"/>
          </a:xfrm>
          <a:prstGeom prst="rect">
            <a:avLst/>
          </a:prstGeom>
          <a:noFill/>
          <a:ln>
            <a:noFill/>
          </a:ln>
        </p:spPr>
      </p:pic>
      <p:pic>
        <p:nvPicPr>
          <p:cNvPr id="277" name="Google Shape;277;p36"/>
          <p:cNvPicPr preferRelativeResize="0"/>
          <p:nvPr/>
        </p:nvPicPr>
        <p:blipFill>
          <a:blip r:embed="rId4">
            <a:alphaModFix/>
          </a:blip>
          <a:stretch>
            <a:fillRect/>
          </a:stretch>
        </p:blipFill>
        <p:spPr>
          <a:xfrm>
            <a:off x="242767" y="4309501"/>
            <a:ext cx="11239500" cy="2548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7"/>
          <p:cNvSpPr txBox="1">
            <a:spLocks noGrp="1"/>
          </p:cNvSpPr>
          <p:nvPr>
            <p:ph type="title"/>
          </p:nvPr>
        </p:nvSpPr>
        <p:spPr>
          <a:xfrm>
            <a:off x="294100" y="63300"/>
            <a:ext cx="11360800" cy="763600"/>
          </a:xfrm>
          <a:prstGeom prst="rect">
            <a:avLst/>
          </a:prstGeom>
        </p:spPr>
        <p:txBody>
          <a:bodyPr spcFirstLastPara="1" wrap="square" lIns="121900" tIns="121900" rIns="121900" bIns="121900" anchor="t" anchorCtr="0">
            <a:normAutofit fontScale="90000"/>
          </a:bodyPr>
          <a:lstStyle/>
          <a:p>
            <a:r>
              <a:rPr lang="en"/>
              <a:t>PROPENSITY MODELING &amp; EVALUATION</a:t>
            </a:r>
            <a:endParaRPr/>
          </a:p>
          <a:p>
            <a:endParaRPr/>
          </a:p>
          <a:p>
            <a:endParaRPr/>
          </a:p>
          <a:p>
            <a:endParaRPr/>
          </a:p>
        </p:txBody>
      </p:sp>
      <p:pic>
        <p:nvPicPr>
          <p:cNvPr id="284" name="Google Shape;284;p37"/>
          <p:cNvPicPr preferRelativeResize="0"/>
          <p:nvPr/>
        </p:nvPicPr>
        <p:blipFill>
          <a:blip r:embed="rId3">
            <a:alphaModFix/>
          </a:blip>
          <a:stretch>
            <a:fillRect/>
          </a:stretch>
        </p:blipFill>
        <p:spPr>
          <a:xfrm>
            <a:off x="6787457" y="1179033"/>
            <a:ext cx="3770111" cy="2766944"/>
          </a:xfrm>
          <a:prstGeom prst="rect">
            <a:avLst/>
          </a:prstGeom>
          <a:noFill/>
          <a:ln>
            <a:noFill/>
          </a:ln>
        </p:spPr>
      </p:pic>
      <p:pic>
        <p:nvPicPr>
          <p:cNvPr id="285" name="Google Shape;285;p37"/>
          <p:cNvPicPr preferRelativeResize="0"/>
          <p:nvPr/>
        </p:nvPicPr>
        <p:blipFill>
          <a:blip r:embed="rId4">
            <a:alphaModFix/>
          </a:blip>
          <a:stretch>
            <a:fillRect/>
          </a:stretch>
        </p:blipFill>
        <p:spPr>
          <a:xfrm>
            <a:off x="6861942" y="3987629"/>
            <a:ext cx="3621143" cy="2599223"/>
          </a:xfrm>
          <a:prstGeom prst="rect">
            <a:avLst/>
          </a:prstGeom>
          <a:noFill/>
          <a:ln>
            <a:noFill/>
          </a:ln>
        </p:spPr>
      </p:pic>
      <p:sp>
        <p:nvSpPr>
          <p:cNvPr id="286" name="Google Shape;286;p37"/>
          <p:cNvSpPr txBox="1"/>
          <p:nvPr/>
        </p:nvSpPr>
        <p:spPr>
          <a:xfrm>
            <a:off x="6679167" y="743033"/>
            <a:ext cx="4829200" cy="436000"/>
          </a:xfrm>
          <a:prstGeom prst="rect">
            <a:avLst/>
          </a:prstGeom>
          <a:noFill/>
          <a:ln>
            <a:noFill/>
          </a:ln>
        </p:spPr>
        <p:txBody>
          <a:bodyPr spcFirstLastPara="1" wrap="square" lIns="121900" tIns="121900" rIns="121900" bIns="121900" anchor="t" anchorCtr="0">
            <a:noAutofit/>
          </a:bodyPr>
          <a:lstStyle/>
          <a:p>
            <a:pPr>
              <a:lnSpc>
                <a:spcPct val="115000"/>
              </a:lnSpc>
            </a:pPr>
            <a:r>
              <a:rPr lang="en" sz="1600" b="1">
                <a:solidFill>
                  <a:srgbClr val="0D0D0D"/>
                </a:solidFill>
                <a:highlight>
                  <a:schemeClr val="lt1"/>
                </a:highlight>
                <a:latin typeface="Times New Roman"/>
                <a:ea typeface="Times New Roman"/>
                <a:cs typeface="Times New Roman"/>
                <a:sym typeface="Times New Roman"/>
              </a:rPr>
              <a:t>Model 4:</a:t>
            </a:r>
            <a:r>
              <a:rPr lang="en" sz="1600">
                <a:solidFill>
                  <a:srgbClr val="0D0D0D"/>
                </a:solidFill>
                <a:highlight>
                  <a:schemeClr val="lt1"/>
                </a:highlight>
                <a:latin typeface="Times New Roman"/>
                <a:ea typeface="Times New Roman"/>
                <a:cs typeface="Times New Roman"/>
                <a:sym typeface="Times New Roman"/>
              </a:rPr>
              <a:t> Predict purchase week in next month.</a:t>
            </a:r>
            <a:endParaRPr sz="1600" b="1">
              <a:solidFill>
                <a:srgbClr val="0D0D0D"/>
              </a:solidFill>
              <a:highlight>
                <a:schemeClr val="lt1"/>
              </a:highlight>
              <a:latin typeface="Times New Roman"/>
              <a:ea typeface="Times New Roman"/>
              <a:cs typeface="Times New Roman"/>
              <a:sym typeface="Times New Roman"/>
            </a:endParaRPr>
          </a:p>
        </p:txBody>
      </p:sp>
      <p:sp>
        <p:nvSpPr>
          <p:cNvPr id="287" name="Google Shape;287;p37"/>
          <p:cNvSpPr txBox="1"/>
          <p:nvPr/>
        </p:nvSpPr>
        <p:spPr>
          <a:xfrm>
            <a:off x="1293100" y="743033"/>
            <a:ext cx="4249600" cy="436000"/>
          </a:xfrm>
          <a:prstGeom prst="rect">
            <a:avLst/>
          </a:prstGeom>
          <a:noFill/>
          <a:ln>
            <a:noFill/>
          </a:ln>
        </p:spPr>
        <p:txBody>
          <a:bodyPr spcFirstLastPara="1" wrap="square" lIns="121900" tIns="121900" rIns="121900" bIns="121900" anchor="t" anchorCtr="0">
            <a:noAutofit/>
          </a:bodyPr>
          <a:lstStyle/>
          <a:p>
            <a:pPr>
              <a:lnSpc>
                <a:spcPct val="115000"/>
              </a:lnSpc>
            </a:pPr>
            <a:r>
              <a:rPr lang="en" sz="1600" b="1">
                <a:solidFill>
                  <a:srgbClr val="0D0D0D"/>
                </a:solidFill>
                <a:highlight>
                  <a:schemeClr val="lt1"/>
                </a:highlight>
                <a:latin typeface="Times New Roman"/>
                <a:ea typeface="Times New Roman"/>
                <a:cs typeface="Times New Roman"/>
                <a:sym typeface="Times New Roman"/>
              </a:rPr>
              <a:t>Model 3:</a:t>
            </a:r>
            <a:r>
              <a:rPr lang="en" sz="1600">
                <a:solidFill>
                  <a:srgbClr val="0D0D0D"/>
                </a:solidFill>
                <a:highlight>
                  <a:schemeClr val="lt1"/>
                </a:highlight>
                <a:latin typeface="Times New Roman"/>
                <a:ea typeface="Times New Roman"/>
                <a:cs typeface="Times New Roman"/>
                <a:sym typeface="Times New Roman"/>
              </a:rPr>
              <a:t> Predict purchase in next month.</a:t>
            </a:r>
            <a:endParaRPr sz="1600" b="1">
              <a:solidFill>
                <a:srgbClr val="0D0D0D"/>
              </a:solidFill>
              <a:highlight>
                <a:schemeClr val="lt1"/>
              </a:highlight>
              <a:latin typeface="Times New Roman"/>
              <a:ea typeface="Times New Roman"/>
              <a:cs typeface="Times New Roman"/>
              <a:sym typeface="Times New Roman"/>
            </a:endParaRPr>
          </a:p>
          <a:p>
            <a:pPr>
              <a:lnSpc>
                <a:spcPct val="115000"/>
              </a:lnSpc>
            </a:pPr>
            <a:endParaRPr sz="1600" b="1">
              <a:solidFill>
                <a:srgbClr val="0D0D0D"/>
              </a:solidFill>
              <a:highlight>
                <a:schemeClr val="lt1"/>
              </a:highlight>
              <a:latin typeface="Times New Roman"/>
              <a:ea typeface="Times New Roman"/>
              <a:cs typeface="Times New Roman"/>
              <a:sym typeface="Times New Roman"/>
            </a:endParaRPr>
          </a:p>
        </p:txBody>
      </p:sp>
      <p:pic>
        <p:nvPicPr>
          <p:cNvPr id="288" name="Google Shape;288;p37"/>
          <p:cNvPicPr preferRelativeResize="0"/>
          <p:nvPr/>
        </p:nvPicPr>
        <p:blipFill>
          <a:blip r:embed="rId5">
            <a:alphaModFix/>
          </a:blip>
          <a:stretch>
            <a:fillRect/>
          </a:stretch>
        </p:blipFill>
        <p:spPr>
          <a:xfrm>
            <a:off x="1380100" y="4093109"/>
            <a:ext cx="3519349" cy="2599225"/>
          </a:xfrm>
          <a:prstGeom prst="rect">
            <a:avLst/>
          </a:prstGeom>
          <a:noFill/>
          <a:ln>
            <a:noFill/>
          </a:ln>
        </p:spPr>
      </p:pic>
      <p:pic>
        <p:nvPicPr>
          <p:cNvPr id="289" name="Google Shape;289;p37"/>
          <p:cNvPicPr preferRelativeResize="0"/>
          <p:nvPr/>
        </p:nvPicPr>
        <p:blipFill>
          <a:blip r:embed="rId6">
            <a:alphaModFix/>
          </a:blip>
          <a:stretch>
            <a:fillRect/>
          </a:stretch>
        </p:blipFill>
        <p:spPr>
          <a:xfrm>
            <a:off x="1397276" y="1232236"/>
            <a:ext cx="3484985" cy="25374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ext Quarter Propensity ,tableEx ,Purchasing Window ,Cluster Distribution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Propensity Month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90;p38">
            <a:extLst>
              <a:ext uri="{FF2B5EF4-FFF2-40B4-BE49-F238E27FC236}">
                <a16:creationId xmlns:a16="http://schemas.microsoft.com/office/drawing/2014/main" id="{C5345612-CFC9-C19D-16A6-BE395132C64D}"/>
              </a:ext>
            </a:extLst>
          </p:cNvPr>
          <p:cNvSpPr txBox="1">
            <a:spLocks noGrp="1"/>
          </p:cNvSpPr>
          <p:nvPr/>
        </p:nvSpPr>
        <p:spPr>
          <a:xfrm>
            <a:off x="516742" y="412274"/>
            <a:ext cx="8520600" cy="572700"/>
          </a:xfrm>
          <a:prstGeom prst="rect">
            <a:avLst/>
          </a:prstGeom>
          <a:noFill/>
          <a:ln>
            <a:noFill/>
          </a:ln>
        </p:spPr>
        <p:txBody>
          <a:bodyPr spcFirstLastPara="1" wrap="square" lIns="121900" tIns="121900" rIns="121900" bIns="121900" anchor="t" anchorCtr="0">
            <a:normAutofit fontScale="60000" lnSpcReduction="20000"/>
          </a:bodyPr>
          <a:lstStyle>
            <a:defPPr marR="0" lvl="0" algn="l" rtl="0">
              <a:lnSpc>
                <a:spcPct val="100000"/>
              </a:lnSpc>
              <a:spcBef>
                <a:spcPts val="0"/>
              </a:spcBef>
              <a:spcAft>
                <a:spcPts val="0"/>
              </a:spcAft>
            </a:defPPr>
            <a:lvl1pPr>
              <a:buClr>
                <a:schemeClr val="dk2"/>
              </a:buClr>
              <a:buSzPts val="4000"/>
              <a:buFont typeface="Raleway"/>
              <a:buNone/>
              <a:defRPr sz="4000" b="1">
                <a:solidFill>
                  <a:schemeClr val="tx1">
                    <a:lumMod val="75000"/>
                  </a:schemeClr>
                </a:solidFill>
                <a:latin typeface="Raleway"/>
                <a:ea typeface="Raleway"/>
                <a:cs typeface="Raleway"/>
                <a:sym typeface="Raleway"/>
              </a:defRPr>
            </a:lvl1pPr>
            <a:lvl2pPr>
              <a:buClr>
                <a:schemeClr val="dk2"/>
              </a:buClr>
              <a:buSzPts val="4000"/>
              <a:buFont typeface="Raleway"/>
              <a:buNone/>
              <a:defRPr sz="4000" b="1">
                <a:solidFill>
                  <a:schemeClr val="dk2"/>
                </a:solidFill>
                <a:latin typeface="Raleway"/>
                <a:ea typeface="Raleway"/>
                <a:cs typeface="Raleway"/>
                <a:sym typeface="Raleway"/>
              </a:defRPr>
            </a:lvl2pPr>
            <a:lvl3pPr>
              <a:buClr>
                <a:schemeClr val="dk2"/>
              </a:buClr>
              <a:buSzPts val="4000"/>
              <a:buFont typeface="Raleway"/>
              <a:buNone/>
              <a:defRPr sz="4000" b="1">
                <a:solidFill>
                  <a:schemeClr val="dk2"/>
                </a:solidFill>
                <a:latin typeface="Raleway"/>
                <a:ea typeface="Raleway"/>
                <a:cs typeface="Raleway"/>
                <a:sym typeface="Raleway"/>
              </a:defRPr>
            </a:lvl3pPr>
            <a:lvl4pPr>
              <a:buClr>
                <a:schemeClr val="dk2"/>
              </a:buClr>
              <a:buSzPts val="4000"/>
              <a:buFont typeface="Raleway"/>
              <a:buNone/>
              <a:defRPr sz="4000" b="1">
                <a:solidFill>
                  <a:schemeClr val="dk2"/>
                </a:solidFill>
                <a:latin typeface="Raleway"/>
                <a:ea typeface="Raleway"/>
                <a:cs typeface="Raleway"/>
                <a:sym typeface="Raleway"/>
              </a:defRPr>
            </a:lvl4pPr>
            <a:lvl5pPr>
              <a:buClr>
                <a:schemeClr val="dk2"/>
              </a:buClr>
              <a:buSzPts val="4000"/>
              <a:buFont typeface="Raleway"/>
              <a:buNone/>
              <a:defRPr sz="4000" b="1">
                <a:solidFill>
                  <a:schemeClr val="dk2"/>
                </a:solidFill>
                <a:latin typeface="Raleway"/>
                <a:ea typeface="Raleway"/>
                <a:cs typeface="Raleway"/>
                <a:sym typeface="Raleway"/>
              </a:defRPr>
            </a:lvl5pPr>
            <a:lvl6pPr>
              <a:buClr>
                <a:schemeClr val="dk2"/>
              </a:buClr>
              <a:buSzPts val="4000"/>
              <a:buFont typeface="Raleway"/>
              <a:buNone/>
              <a:defRPr sz="4000" b="1">
                <a:solidFill>
                  <a:schemeClr val="dk2"/>
                </a:solidFill>
                <a:latin typeface="Raleway"/>
                <a:ea typeface="Raleway"/>
                <a:cs typeface="Raleway"/>
                <a:sym typeface="Raleway"/>
              </a:defRPr>
            </a:lvl6pPr>
            <a:lvl7pPr>
              <a:buClr>
                <a:schemeClr val="dk2"/>
              </a:buClr>
              <a:buSzPts val="4000"/>
              <a:buFont typeface="Raleway"/>
              <a:buNone/>
              <a:defRPr sz="4000" b="1">
                <a:solidFill>
                  <a:schemeClr val="dk2"/>
                </a:solidFill>
                <a:latin typeface="Raleway"/>
                <a:ea typeface="Raleway"/>
                <a:cs typeface="Raleway"/>
                <a:sym typeface="Raleway"/>
              </a:defRPr>
            </a:lvl7pPr>
            <a:lvl8pPr>
              <a:buClr>
                <a:schemeClr val="dk2"/>
              </a:buClr>
              <a:buSzPts val="4000"/>
              <a:buFont typeface="Raleway"/>
              <a:buNone/>
              <a:defRPr sz="4000" b="1">
                <a:solidFill>
                  <a:schemeClr val="dk2"/>
                </a:solidFill>
                <a:latin typeface="Raleway"/>
                <a:ea typeface="Raleway"/>
                <a:cs typeface="Raleway"/>
                <a:sym typeface="Raleway"/>
              </a:defRPr>
            </a:lvl8pPr>
            <a:lvl9pPr>
              <a:buClr>
                <a:schemeClr val="dk2"/>
              </a:buClr>
              <a:buSzPts val="4000"/>
              <a:buFont typeface="Raleway"/>
              <a:buNone/>
              <a:defRPr sz="4000" b="1">
                <a:solidFill>
                  <a:schemeClr val="dk2"/>
                </a:solidFill>
                <a:latin typeface="Raleway"/>
                <a:ea typeface="Raleway"/>
                <a:cs typeface="Raleway"/>
                <a:sym typeface="Raleway"/>
              </a:defRPr>
            </a:lvl9pPr>
          </a:lstStyle>
          <a:p>
            <a:r>
              <a:rPr lang="en" dirty="0"/>
              <a:t>Demand Forecasting Story</a:t>
            </a:r>
            <a:endParaRPr dirty="0"/>
          </a:p>
          <a:p>
            <a:endParaRPr dirty="0"/>
          </a:p>
        </p:txBody>
      </p:sp>
      <p:grpSp>
        <p:nvGrpSpPr>
          <p:cNvPr id="6" name="Google Shape;291;p38">
            <a:extLst>
              <a:ext uri="{FF2B5EF4-FFF2-40B4-BE49-F238E27FC236}">
                <a16:creationId xmlns:a16="http://schemas.microsoft.com/office/drawing/2014/main" id="{EE08763B-C015-4D10-DF21-C06482F0EBA3}"/>
              </a:ext>
            </a:extLst>
          </p:cNvPr>
          <p:cNvGrpSpPr/>
          <p:nvPr/>
        </p:nvGrpSpPr>
        <p:grpSpPr>
          <a:xfrm>
            <a:off x="516741" y="984974"/>
            <a:ext cx="11409787" cy="5460752"/>
            <a:chOff x="0" y="1076811"/>
            <a:chExt cx="9044856" cy="3462227"/>
          </a:xfrm>
        </p:grpSpPr>
        <p:grpSp>
          <p:nvGrpSpPr>
            <p:cNvPr id="7" name="Google Shape;292;p38">
              <a:extLst>
                <a:ext uri="{FF2B5EF4-FFF2-40B4-BE49-F238E27FC236}">
                  <a16:creationId xmlns:a16="http://schemas.microsoft.com/office/drawing/2014/main" id="{2B664FE7-4D6C-A947-3F59-4E6E1EE50B07}"/>
                </a:ext>
              </a:extLst>
            </p:cNvPr>
            <p:cNvGrpSpPr/>
            <p:nvPr/>
          </p:nvGrpSpPr>
          <p:grpSpPr>
            <a:xfrm>
              <a:off x="3433215" y="1077175"/>
              <a:ext cx="2178456" cy="3461863"/>
              <a:chOff x="1164506" y="1202925"/>
              <a:chExt cx="3305700" cy="3461863"/>
            </a:xfrm>
          </p:grpSpPr>
          <p:sp>
            <p:nvSpPr>
              <p:cNvPr id="21" name="Google Shape;293;p38">
                <a:extLst>
                  <a:ext uri="{FF2B5EF4-FFF2-40B4-BE49-F238E27FC236}">
                    <a16:creationId xmlns:a16="http://schemas.microsoft.com/office/drawing/2014/main" id="{DB9BDF51-F51D-13B8-0300-B1D2BB029F0E}"/>
                  </a:ext>
                </a:extLst>
              </p:cNvPr>
              <p:cNvSpPr/>
              <p:nvPr/>
            </p:nvSpPr>
            <p:spPr>
              <a:xfrm>
                <a:off x="1164506" y="1202925"/>
                <a:ext cx="3305700" cy="669000"/>
              </a:xfrm>
              <a:prstGeom prst="chevron">
                <a:avLst>
                  <a:gd name="adj" fmla="val 50000"/>
                </a:avLst>
              </a:prstGeom>
              <a:solidFill>
                <a:srgbClr val="CC412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b="1" dirty="0">
                    <a:solidFill>
                      <a:schemeClr val="bg2"/>
                    </a:solidFill>
                  </a:rPr>
                  <a:t>Model Training</a:t>
                </a:r>
                <a:endParaRPr b="1" dirty="0">
                  <a:solidFill>
                    <a:schemeClr val="bg2"/>
                  </a:solidFill>
                  <a:latin typeface="Roboto"/>
                  <a:ea typeface="Roboto"/>
                  <a:cs typeface="Roboto"/>
                  <a:sym typeface="Roboto"/>
                </a:endParaRPr>
              </a:p>
            </p:txBody>
          </p:sp>
          <p:sp>
            <p:nvSpPr>
              <p:cNvPr id="22" name="Google Shape;294;p38">
                <a:extLst>
                  <a:ext uri="{FF2B5EF4-FFF2-40B4-BE49-F238E27FC236}">
                    <a16:creationId xmlns:a16="http://schemas.microsoft.com/office/drawing/2014/main" id="{C4FE3711-5040-96B9-E5D7-91DCCA731006}"/>
                  </a:ext>
                </a:extLst>
              </p:cNvPr>
              <p:cNvSpPr txBox="1"/>
              <p:nvPr/>
            </p:nvSpPr>
            <p:spPr>
              <a:xfrm>
                <a:off x="1225522" y="2049088"/>
                <a:ext cx="3034200" cy="261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300" b="1" i="1" dirty="0">
                    <a:solidFill>
                      <a:schemeClr val="bg2"/>
                    </a:solidFill>
                  </a:rPr>
                  <a:t>Different Matrices</a:t>
                </a:r>
                <a:endParaRPr sz="1300" b="1" i="1" dirty="0">
                  <a:solidFill>
                    <a:schemeClr val="bg2"/>
                  </a:solidFill>
                </a:endParaRPr>
              </a:p>
              <a:p>
                <a:pPr marL="0" lvl="0" indent="0" algn="l" rtl="0">
                  <a:lnSpc>
                    <a:spcPct val="115000"/>
                  </a:lnSpc>
                  <a:spcBef>
                    <a:spcPts val="0"/>
                  </a:spcBef>
                  <a:spcAft>
                    <a:spcPts val="0"/>
                  </a:spcAft>
                  <a:buNone/>
                </a:pPr>
                <a:r>
                  <a:rPr lang="en" sz="1100" dirty="0">
                    <a:solidFill>
                      <a:schemeClr val="bg2"/>
                    </a:solidFill>
                  </a:rPr>
                  <a:t>R-Squared error, Mean Absolute Error,etc.</a:t>
                </a:r>
                <a:endParaRPr sz="1100" dirty="0">
                  <a:solidFill>
                    <a:schemeClr val="bg2"/>
                  </a:solidFill>
                </a:endParaRPr>
              </a:p>
              <a:p>
                <a:pPr marL="0" lvl="0" indent="0" algn="l" rtl="0">
                  <a:lnSpc>
                    <a:spcPct val="115000"/>
                  </a:lnSpc>
                  <a:spcBef>
                    <a:spcPts val="0"/>
                  </a:spcBef>
                  <a:spcAft>
                    <a:spcPts val="0"/>
                  </a:spcAft>
                  <a:buNone/>
                </a:pPr>
                <a:r>
                  <a:rPr lang="en" sz="1300" b="1" i="1" dirty="0">
                    <a:solidFill>
                      <a:schemeClr val="bg2"/>
                    </a:solidFill>
                  </a:rPr>
                  <a:t>Time Series Bases Models:</a:t>
                </a:r>
                <a:endParaRPr sz="1300" b="1" i="1" dirty="0">
                  <a:solidFill>
                    <a:schemeClr val="bg2"/>
                  </a:solidFill>
                </a:endParaRPr>
              </a:p>
              <a:p>
                <a:pPr marL="0" lvl="0" indent="0" algn="l" rtl="0">
                  <a:lnSpc>
                    <a:spcPct val="115000"/>
                  </a:lnSpc>
                  <a:spcBef>
                    <a:spcPts val="0"/>
                  </a:spcBef>
                  <a:spcAft>
                    <a:spcPts val="0"/>
                  </a:spcAft>
                  <a:buNone/>
                </a:pPr>
                <a:r>
                  <a:rPr lang="en" sz="1100" b="1" dirty="0">
                    <a:solidFill>
                      <a:schemeClr val="bg2"/>
                    </a:solidFill>
                  </a:rPr>
                  <a:t>ACF &amp; PACF</a:t>
                </a:r>
                <a:endParaRPr sz="1100" b="1" dirty="0">
                  <a:solidFill>
                    <a:schemeClr val="bg2"/>
                  </a:solidFill>
                </a:endParaRPr>
              </a:p>
              <a:p>
                <a:pPr marL="0" lvl="0" indent="0" algn="l" rtl="0">
                  <a:lnSpc>
                    <a:spcPct val="115000"/>
                  </a:lnSpc>
                  <a:spcBef>
                    <a:spcPts val="0"/>
                  </a:spcBef>
                  <a:spcAft>
                    <a:spcPts val="0"/>
                  </a:spcAft>
                  <a:buNone/>
                </a:pPr>
                <a:endParaRPr sz="1200" dirty="0">
                  <a:solidFill>
                    <a:schemeClr val="bg2"/>
                  </a:solidFill>
                  <a:highlight>
                    <a:srgbClr val="FFFFFF"/>
                  </a:highlight>
                  <a:latin typeface="Times New Roman"/>
                  <a:ea typeface="Times New Roman"/>
                  <a:cs typeface="Times New Roman"/>
                  <a:sym typeface="Times New Roman"/>
                </a:endParaRPr>
              </a:p>
            </p:txBody>
          </p:sp>
        </p:grpSp>
        <p:grpSp>
          <p:nvGrpSpPr>
            <p:cNvPr id="8" name="Google Shape;295;p38">
              <a:extLst>
                <a:ext uri="{FF2B5EF4-FFF2-40B4-BE49-F238E27FC236}">
                  <a16:creationId xmlns:a16="http://schemas.microsoft.com/office/drawing/2014/main" id="{3E3FE1EA-879F-38F5-DAAA-AC08973AA89A}"/>
                </a:ext>
              </a:extLst>
            </p:cNvPr>
            <p:cNvGrpSpPr/>
            <p:nvPr/>
          </p:nvGrpSpPr>
          <p:grpSpPr>
            <a:xfrm>
              <a:off x="0" y="1076811"/>
              <a:ext cx="9044856" cy="3457412"/>
              <a:chOff x="52246" y="1202586"/>
              <a:chExt cx="9536964" cy="3470252"/>
            </a:xfrm>
          </p:grpSpPr>
          <p:grpSp>
            <p:nvGrpSpPr>
              <p:cNvPr id="9" name="Google Shape;296;p38">
                <a:extLst>
                  <a:ext uri="{FF2B5EF4-FFF2-40B4-BE49-F238E27FC236}">
                    <a16:creationId xmlns:a16="http://schemas.microsoft.com/office/drawing/2014/main" id="{0853B81D-30CC-8ADC-3313-F2DFD9199CD2}"/>
                  </a:ext>
                </a:extLst>
              </p:cNvPr>
              <p:cNvGrpSpPr/>
              <p:nvPr/>
            </p:nvGrpSpPr>
            <p:grpSpPr>
              <a:xfrm>
                <a:off x="52246" y="1202592"/>
                <a:ext cx="2178506" cy="3470239"/>
                <a:chOff x="85063" y="1202586"/>
                <a:chExt cx="3546900" cy="3470239"/>
              </a:xfrm>
            </p:grpSpPr>
            <p:sp>
              <p:nvSpPr>
                <p:cNvPr id="19" name="Google Shape;297;p38">
                  <a:extLst>
                    <a:ext uri="{FF2B5EF4-FFF2-40B4-BE49-F238E27FC236}">
                      <a16:creationId xmlns:a16="http://schemas.microsoft.com/office/drawing/2014/main" id="{61817CC7-66F1-64B6-9CAF-1C49576479DF}"/>
                    </a:ext>
                  </a:extLst>
                </p:cNvPr>
                <p:cNvSpPr/>
                <p:nvPr/>
              </p:nvSpPr>
              <p:spPr>
                <a:xfrm>
                  <a:off x="85063" y="1202586"/>
                  <a:ext cx="3546900" cy="669000"/>
                </a:xfrm>
                <a:prstGeom prst="homePlate">
                  <a:avLst>
                    <a:gd name="adj" fmla="val 50000"/>
                  </a:avLst>
                </a:prstGeom>
                <a:solidFill>
                  <a:srgbClr val="85200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b="1" dirty="0">
                    <a:solidFill>
                      <a:schemeClr val="bg2"/>
                    </a:solidFill>
                  </a:endParaRPr>
                </a:p>
                <a:p>
                  <a:pPr marL="0" lvl="0" indent="0" algn="ctr" rtl="0">
                    <a:spcBef>
                      <a:spcPts val="0"/>
                    </a:spcBef>
                    <a:spcAft>
                      <a:spcPts val="0"/>
                    </a:spcAft>
                    <a:buClr>
                      <a:schemeClr val="dk1"/>
                    </a:buClr>
                    <a:buSzPts val="1100"/>
                    <a:buFont typeface="Arial"/>
                    <a:buNone/>
                  </a:pPr>
                  <a:r>
                    <a:rPr lang="en" b="1" dirty="0">
                      <a:solidFill>
                        <a:schemeClr val="bg2"/>
                      </a:solidFill>
                    </a:rPr>
                    <a:t>Data Wrangling</a:t>
                  </a:r>
                  <a:endParaRPr b="1" dirty="0">
                    <a:solidFill>
                      <a:schemeClr val="bg2"/>
                    </a:solidFill>
                  </a:endParaRPr>
                </a:p>
                <a:p>
                  <a:pPr marL="0" lvl="0" indent="0" algn="ctr" rtl="0">
                    <a:spcBef>
                      <a:spcPts val="0"/>
                    </a:spcBef>
                    <a:spcAft>
                      <a:spcPts val="0"/>
                    </a:spcAft>
                    <a:buNone/>
                  </a:pPr>
                  <a:endParaRPr b="1" dirty="0">
                    <a:solidFill>
                      <a:schemeClr val="bg2"/>
                    </a:solidFill>
                    <a:latin typeface="Roboto"/>
                    <a:ea typeface="Roboto"/>
                    <a:cs typeface="Roboto"/>
                    <a:sym typeface="Roboto"/>
                  </a:endParaRPr>
                </a:p>
              </p:txBody>
            </p:sp>
            <p:sp>
              <p:nvSpPr>
                <p:cNvPr id="20" name="Google Shape;298;p38">
                  <a:extLst>
                    <a:ext uri="{FF2B5EF4-FFF2-40B4-BE49-F238E27FC236}">
                      <a16:creationId xmlns:a16="http://schemas.microsoft.com/office/drawing/2014/main" id="{52E7AEB5-3E62-6CFE-05A7-67DB894DD962}"/>
                    </a:ext>
                  </a:extLst>
                </p:cNvPr>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300" dirty="0">
                      <a:solidFill>
                        <a:schemeClr val="bg2"/>
                      </a:solidFill>
                    </a:rPr>
                    <a:t>Aggregating Data Based on Month/ Week</a:t>
                  </a:r>
                  <a:endParaRPr sz="1300" dirty="0">
                    <a:solidFill>
                      <a:schemeClr val="bg2"/>
                    </a:solidFill>
                  </a:endParaRPr>
                </a:p>
                <a:p>
                  <a:pPr marL="0" lvl="0" indent="0" algn="l" rtl="0">
                    <a:lnSpc>
                      <a:spcPct val="115000"/>
                    </a:lnSpc>
                    <a:spcBef>
                      <a:spcPts val="0"/>
                    </a:spcBef>
                    <a:spcAft>
                      <a:spcPts val="0"/>
                    </a:spcAft>
                    <a:buNone/>
                  </a:pPr>
                  <a:r>
                    <a:rPr lang="en" sz="1300" dirty="0">
                      <a:solidFill>
                        <a:schemeClr val="bg2"/>
                      </a:solidFill>
                    </a:rPr>
                    <a:t>Increase/ decrease over months</a:t>
                  </a:r>
                  <a:endParaRPr sz="1300" dirty="0">
                    <a:solidFill>
                      <a:schemeClr val="bg2"/>
                    </a:solidFill>
                  </a:endParaRPr>
                </a:p>
                <a:p>
                  <a:pPr marL="0" lvl="0" indent="0" algn="l" rtl="0">
                    <a:lnSpc>
                      <a:spcPct val="115000"/>
                    </a:lnSpc>
                    <a:spcBef>
                      <a:spcPts val="0"/>
                    </a:spcBef>
                    <a:spcAft>
                      <a:spcPts val="0"/>
                    </a:spcAft>
                    <a:buNone/>
                  </a:pPr>
                  <a:r>
                    <a:rPr lang="en" sz="1300" dirty="0">
                      <a:solidFill>
                        <a:schemeClr val="bg2"/>
                      </a:solidFill>
                    </a:rPr>
                    <a:t>Statistical Parameters</a:t>
                  </a:r>
                  <a:endParaRPr sz="1200" dirty="0">
                    <a:solidFill>
                      <a:schemeClr val="bg2"/>
                    </a:solidFill>
                    <a:highlight>
                      <a:srgbClr val="FFFFFF"/>
                    </a:highlight>
                    <a:latin typeface="Times New Roman"/>
                    <a:ea typeface="Times New Roman"/>
                    <a:cs typeface="Times New Roman"/>
                    <a:sym typeface="Times New Roman"/>
                  </a:endParaRPr>
                </a:p>
              </p:txBody>
            </p:sp>
          </p:grpSp>
          <p:grpSp>
            <p:nvGrpSpPr>
              <p:cNvPr id="10" name="Google Shape;299;p38">
                <a:extLst>
                  <a:ext uri="{FF2B5EF4-FFF2-40B4-BE49-F238E27FC236}">
                    <a16:creationId xmlns:a16="http://schemas.microsoft.com/office/drawing/2014/main" id="{CCABD13E-5A97-B917-FBF7-B3CA120D84F5}"/>
                  </a:ext>
                </a:extLst>
              </p:cNvPr>
              <p:cNvGrpSpPr/>
              <p:nvPr/>
            </p:nvGrpSpPr>
            <p:grpSpPr>
              <a:xfrm>
                <a:off x="1878355" y="1202599"/>
                <a:ext cx="2178456" cy="3470239"/>
                <a:chOff x="1847537" y="1202599"/>
                <a:chExt cx="3305700" cy="3470239"/>
              </a:xfrm>
            </p:grpSpPr>
            <p:sp>
              <p:nvSpPr>
                <p:cNvPr id="17" name="Google Shape;300;p38">
                  <a:extLst>
                    <a:ext uri="{FF2B5EF4-FFF2-40B4-BE49-F238E27FC236}">
                      <a16:creationId xmlns:a16="http://schemas.microsoft.com/office/drawing/2014/main" id="{F0B7888F-A8E7-9033-8771-8847DDBB552D}"/>
                    </a:ext>
                  </a:extLst>
                </p:cNvPr>
                <p:cNvSpPr/>
                <p:nvPr/>
              </p:nvSpPr>
              <p:spPr>
                <a:xfrm>
                  <a:off x="1847537" y="1202599"/>
                  <a:ext cx="3305700" cy="669000"/>
                </a:xfrm>
                <a:prstGeom prst="chevron">
                  <a:avLst>
                    <a:gd name="adj" fmla="val 50000"/>
                  </a:avLst>
                </a:prstGeom>
                <a:solidFill>
                  <a:srgbClr val="A61C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b="1" dirty="0">
                    <a:solidFill>
                      <a:schemeClr val="dk1"/>
                    </a:solidFill>
                  </a:endParaRPr>
                </a:p>
                <a:p>
                  <a:pPr marL="0" lvl="0" indent="0" algn="ctr" rtl="0">
                    <a:spcBef>
                      <a:spcPts val="0"/>
                    </a:spcBef>
                    <a:spcAft>
                      <a:spcPts val="0"/>
                    </a:spcAft>
                    <a:buClr>
                      <a:schemeClr val="dk1"/>
                    </a:buClr>
                    <a:buSzPts val="1100"/>
                    <a:buFont typeface="Arial"/>
                    <a:buNone/>
                  </a:pPr>
                  <a:r>
                    <a:rPr lang="en" b="1" dirty="0">
                      <a:solidFill>
                        <a:schemeClr val="bg2"/>
                      </a:solidFill>
                    </a:rPr>
                    <a:t>Feature Engineering</a:t>
                  </a:r>
                  <a:endParaRPr b="1" dirty="0">
                    <a:solidFill>
                      <a:schemeClr val="bg2"/>
                    </a:solidFill>
                  </a:endParaRPr>
                </a:p>
                <a:p>
                  <a:pPr marL="0" lvl="0" indent="0" algn="ctr" rtl="0">
                    <a:spcBef>
                      <a:spcPts val="0"/>
                    </a:spcBef>
                    <a:spcAft>
                      <a:spcPts val="0"/>
                    </a:spcAft>
                    <a:buNone/>
                  </a:pPr>
                  <a:endParaRPr b="1" dirty="0">
                    <a:solidFill>
                      <a:srgbClr val="FFFFFF"/>
                    </a:solidFill>
                    <a:latin typeface="Roboto"/>
                    <a:ea typeface="Roboto"/>
                    <a:cs typeface="Roboto"/>
                    <a:sym typeface="Roboto"/>
                  </a:endParaRPr>
                </a:p>
              </p:txBody>
            </p:sp>
            <p:sp>
              <p:nvSpPr>
                <p:cNvPr id="18" name="Google Shape;301;p38">
                  <a:extLst>
                    <a:ext uri="{FF2B5EF4-FFF2-40B4-BE49-F238E27FC236}">
                      <a16:creationId xmlns:a16="http://schemas.microsoft.com/office/drawing/2014/main" id="{AA2B3D61-0D4C-0EC9-E6D0-ED6353BF0522}"/>
                    </a:ext>
                  </a:extLst>
                </p:cNvPr>
                <p:cNvSpPr txBox="1"/>
                <p:nvPr/>
              </p:nvSpPr>
              <p:spPr>
                <a:xfrm>
                  <a:off x="2241466" y="2057138"/>
                  <a:ext cx="2236200" cy="261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300" b="1" i="1" dirty="0">
                      <a:solidFill>
                        <a:schemeClr val="bg2"/>
                      </a:solidFill>
                    </a:rPr>
                    <a:t>ML based Models:</a:t>
                  </a:r>
                  <a:endParaRPr sz="1300" b="1" i="1" dirty="0">
                    <a:solidFill>
                      <a:schemeClr val="bg2"/>
                    </a:solidFill>
                  </a:endParaRPr>
                </a:p>
                <a:p>
                  <a:pPr marL="0" lvl="0" indent="0" algn="l" rtl="0">
                    <a:lnSpc>
                      <a:spcPct val="115000"/>
                    </a:lnSpc>
                    <a:spcBef>
                      <a:spcPts val="0"/>
                    </a:spcBef>
                    <a:spcAft>
                      <a:spcPts val="0"/>
                    </a:spcAft>
                    <a:buNone/>
                  </a:pPr>
                  <a:r>
                    <a:rPr lang="en" sz="1100" dirty="0">
                      <a:solidFill>
                        <a:schemeClr val="bg2"/>
                      </a:solidFill>
                    </a:rPr>
                    <a:t>LR, DT, RF, GB, LightGBM</a:t>
                  </a:r>
                  <a:endParaRPr sz="1100" dirty="0">
                    <a:solidFill>
                      <a:schemeClr val="bg2"/>
                    </a:solidFill>
                  </a:endParaRPr>
                </a:p>
                <a:p>
                  <a:pPr marL="0" lvl="0" indent="0" algn="l" rtl="0">
                    <a:lnSpc>
                      <a:spcPct val="115000"/>
                    </a:lnSpc>
                    <a:spcBef>
                      <a:spcPts val="0"/>
                    </a:spcBef>
                    <a:spcAft>
                      <a:spcPts val="0"/>
                    </a:spcAft>
                    <a:buNone/>
                  </a:pPr>
                  <a:r>
                    <a:rPr lang="en" sz="1100" dirty="0">
                      <a:solidFill>
                        <a:schemeClr val="bg2"/>
                      </a:solidFill>
                    </a:rPr>
                    <a:t>XGB, SVM, NN</a:t>
                  </a:r>
                  <a:endParaRPr sz="1100" dirty="0">
                    <a:solidFill>
                      <a:schemeClr val="bg2"/>
                    </a:solidFill>
                  </a:endParaRPr>
                </a:p>
                <a:p>
                  <a:pPr marL="0" lvl="0" indent="0" algn="l" rtl="0">
                    <a:lnSpc>
                      <a:spcPct val="115000"/>
                    </a:lnSpc>
                    <a:spcBef>
                      <a:spcPts val="0"/>
                    </a:spcBef>
                    <a:spcAft>
                      <a:spcPts val="0"/>
                    </a:spcAft>
                    <a:buNone/>
                  </a:pPr>
                  <a:r>
                    <a:rPr lang="en" sz="1300" b="1" i="1" dirty="0">
                      <a:solidFill>
                        <a:schemeClr val="bg2"/>
                      </a:solidFill>
                    </a:rPr>
                    <a:t>Time Series Bases Models:</a:t>
                  </a:r>
                  <a:endParaRPr sz="1300" b="1" i="1" dirty="0">
                    <a:solidFill>
                      <a:schemeClr val="bg2"/>
                    </a:solidFill>
                  </a:endParaRPr>
                </a:p>
                <a:p>
                  <a:pPr marL="0" lvl="0" indent="0" algn="l" rtl="0">
                    <a:lnSpc>
                      <a:spcPct val="115000"/>
                    </a:lnSpc>
                    <a:spcBef>
                      <a:spcPts val="0"/>
                    </a:spcBef>
                    <a:spcAft>
                      <a:spcPts val="0"/>
                    </a:spcAft>
                    <a:buNone/>
                  </a:pPr>
                  <a:r>
                    <a:rPr lang="en" sz="1100" dirty="0">
                      <a:solidFill>
                        <a:schemeClr val="bg2"/>
                      </a:solidFill>
                    </a:rPr>
                    <a:t>SARIMA (Weekly)</a:t>
                  </a:r>
                  <a:endParaRPr sz="1100" dirty="0">
                    <a:solidFill>
                      <a:schemeClr val="bg2"/>
                    </a:solidFill>
                  </a:endParaRPr>
                </a:p>
                <a:p>
                  <a:pPr marL="0" lvl="0" indent="0" algn="l" rtl="0">
                    <a:lnSpc>
                      <a:spcPct val="115000"/>
                    </a:lnSpc>
                    <a:spcBef>
                      <a:spcPts val="0"/>
                    </a:spcBef>
                    <a:spcAft>
                      <a:spcPts val="0"/>
                    </a:spcAft>
                    <a:buNone/>
                  </a:pPr>
                  <a:r>
                    <a:rPr lang="en" sz="1100" b="1" dirty="0">
                      <a:solidFill>
                        <a:schemeClr val="bg2"/>
                      </a:solidFill>
                    </a:rPr>
                    <a:t>SARIMA (Monthy)</a:t>
                  </a:r>
                  <a:endParaRPr sz="1100" b="1" dirty="0">
                    <a:solidFill>
                      <a:schemeClr val="bg2"/>
                    </a:solidFill>
                  </a:endParaRPr>
                </a:p>
                <a:p>
                  <a:pPr marL="0" lvl="0" indent="0" algn="l" rtl="0">
                    <a:lnSpc>
                      <a:spcPct val="115000"/>
                    </a:lnSpc>
                    <a:spcBef>
                      <a:spcPts val="0"/>
                    </a:spcBef>
                    <a:spcAft>
                      <a:spcPts val="0"/>
                    </a:spcAft>
                    <a:buNone/>
                  </a:pPr>
                  <a:endParaRPr sz="1200" dirty="0">
                    <a:solidFill>
                      <a:schemeClr val="bg2"/>
                    </a:solidFill>
                    <a:latin typeface="Times New Roman"/>
                    <a:ea typeface="Times New Roman"/>
                    <a:cs typeface="Times New Roman"/>
                    <a:sym typeface="Times New Roman"/>
                  </a:endParaRPr>
                </a:p>
              </p:txBody>
            </p:sp>
          </p:grpSp>
          <p:grpSp>
            <p:nvGrpSpPr>
              <p:cNvPr id="11" name="Google Shape;302;p38">
                <a:extLst>
                  <a:ext uri="{FF2B5EF4-FFF2-40B4-BE49-F238E27FC236}">
                    <a16:creationId xmlns:a16="http://schemas.microsoft.com/office/drawing/2014/main" id="{82B0EA44-0AB5-5099-FA3F-4B54DD0D3DB6}"/>
                  </a:ext>
                </a:extLst>
              </p:cNvPr>
              <p:cNvGrpSpPr/>
              <p:nvPr/>
            </p:nvGrpSpPr>
            <p:grpSpPr>
              <a:xfrm>
                <a:off x="5573625" y="1202600"/>
                <a:ext cx="2348478" cy="3470212"/>
                <a:chOff x="1446879" y="1202613"/>
                <a:chExt cx="3563700" cy="3470212"/>
              </a:xfrm>
            </p:grpSpPr>
            <p:sp>
              <p:nvSpPr>
                <p:cNvPr id="15" name="Google Shape;303;p38">
                  <a:extLst>
                    <a:ext uri="{FF2B5EF4-FFF2-40B4-BE49-F238E27FC236}">
                      <a16:creationId xmlns:a16="http://schemas.microsoft.com/office/drawing/2014/main" id="{3A698282-1069-B519-47F3-720FFA61BC32}"/>
                    </a:ext>
                  </a:extLst>
                </p:cNvPr>
                <p:cNvSpPr/>
                <p:nvPr/>
              </p:nvSpPr>
              <p:spPr>
                <a:xfrm>
                  <a:off x="1446879" y="1202613"/>
                  <a:ext cx="3563700" cy="669000"/>
                </a:xfrm>
                <a:prstGeom prst="chevron">
                  <a:avLst>
                    <a:gd name="adj" fmla="val 50000"/>
                  </a:avLst>
                </a:prstGeom>
                <a:solidFill>
                  <a:srgbClr val="DD7E6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b="1" dirty="0">
                    <a:solidFill>
                      <a:schemeClr val="dk1"/>
                    </a:solidFill>
                  </a:endParaRPr>
                </a:p>
                <a:p>
                  <a:pPr marL="0" lvl="0" indent="0" algn="ctr" rtl="0">
                    <a:spcBef>
                      <a:spcPts val="0"/>
                    </a:spcBef>
                    <a:spcAft>
                      <a:spcPts val="0"/>
                    </a:spcAft>
                    <a:buClr>
                      <a:schemeClr val="dk1"/>
                    </a:buClr>
                    <a:buSzPts val="1100"/>
                    <a:buFont typeface="Arial"/>
                    <a:buNone/>
                  </a:pPr>
                  <a:r>
                    <a:rPr lang="en" b="1" dirty="0">
                      <a:solidFill>
                        <a:schemeClr val="bg2"/>
                      </a:solidFill>
                    </a:rPr>
                    <a:t>Hyperparameter tuning</a:t>
                  </a:r>
                  <a:endParaRPr b="1" dirty="0">
                    <a:solidFill>
                      <a:schemeClr val="bg2"/>
                    </a:solidFill>
                  </a:endParaRPr>
                </a:p>
                <a:p>
                  <a:pPr marL="0" lvl="0" indent="0" algn="ctr" rtl="0">
                    <a:spcBef>
                      <a:spcPts val="0"/>
                    </a:spcBef>
                    <a:spcAft>
                      <a:spcPts val="0"/>
                    </a:spcAft>
                    <a:buNone/>
                  </a:pPr>
                  <a:endParaRPr b="1" dirty="0">
                    <a:solidFill>
                      <a:srgbClr val="FFFFFF"/>
                    </a:solidFill>
                    <a:latin typeface="Roboto"/>
                    <a:ea typeface="Roboto"/>
                    <a:cs typeface="Roboto"/>
                    <a:sym typeface="Roboto"/>
                  </a:endParaRPr>
                </a:p>
              </p:txBody>
            </p:sp>
            <p:sp>
              <p:nvSpPr>
                <p:cNvPr id="16" name="Google Shape;304;p38">
                  <a:extLst>
                    <a:ext uri="{FF2B5EF4-FFF2-40B4-BE49-F238E27FC236}">
                      <a16:creationId xmlns:a16="http://schemas.microsoft.com/office/drawing/2014/main" id="{CAC4D993-1622-72B1-EE1D-D0CFD28FBCFF}"/>
                    </a:ext>
                  </a:extLst>
                </p:cNvPr>
                <p:cNvSpPr txBox="1"/>
                <p:nvPr/>
              </p:nvSpPr>
              <p:spPr>
                <a:xfrm>
                  <a:off x="1981624" y="2057125"/>
                  <a:ext cx="2500500" cy="261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b="1" i="1" dirty="0">
                      <a:solidFill>
                        <a:schemeClr val="bg2"/>
                      </a:solidFill>
                    </a:rPr>
                    <a:t>Hyperparameters</a:t>
                  </a:r>
                  <a:endParaRPr b="1" i="1" dirty="0">
                    <a:solidFill>
                      <a:schemeClr val="bg2"/>
                    </a:solidFill>
                  </a:endParaRPr>
                </a:p>
                <a:p>
                  <a:pPr marL="0" lvl="0" indent="0" algn="l" rtl="0">
                    <a:lnSpc>
                      <a:spcPct val="115000"/>
                    </a:lnSpc>
                    <a:spcBef>
                      <a:spcPts val="0"/>
                    </a:spcBef>
                    <a:spcAft>
                      <a:spcPts val="0"/>
                    </a:spcAft>
                    <a:buNone/>
                  </a:pPr>
                  <a:r>
                    <a:rPr lang="en" sz="1200" dirty="0">
                      <a:solidFill>
                        <a:schemeClr val="bg2"/>
                      </a:solidFill>
                    </a:rPr>
                    <a:t>N-entimators, learning_rate, max_depth, min_sample_split,min_samples_leaf</a:t>
                  </a:r>
                  <a:endParaRPr sz="1200" dirty="0">
                    <a:solidFill>
                      <a:schemeClr val="bg2"/>
                    </a:solidFill>
                    <a:highlight>
                      <a:srgbClr val="FFFFFF"/>
                    </a:highlight>
                    <a:latin typeface="Times New Roman"/>
                    <a:ea typeface="Times New Roman"/>
                    <a:cs typeface="Times New Roman"/>
                    <a:sym typeface="Times New Roman"/>
                  </a:endParaRPr>
                </a:p>
              </p:txBody>
            </p:sp>
          </p:grpSp>
          <p:grpSp>
            <p:nvGrpSpPr>
              <p:cNvPr id="12" name="Google Shape;305;p38">
                <a:extLst>
                  <a:ext uri="{FF2B5EF4-FFF2-40B4-BE49-F238E27FC236}">
                    <a16:creationId xmlns:a16="http://schemas.microsoft.com/office/drawing/2014/main" id="{9546B798-5149-935E-2ABF-A17F9424E34A}"/>
                  </a:ext>
                </a:extLst>
              </p:cNvPr>
              <p:cNvGrpSpPr/>
              <p:nvPr/>
            </p:nvGrpSpPr>
            <p:grpSpPr>
              <a:xfrm>
                <a:off x="7410754" y="1202586"/>
                <a:ext cx="2178456" cy="3470225"/>
                <a:chOff x="1361984" y="1202599"/>
                <a:chExt cx="3305700" cy="3470225"/>
              </a:xfrm>
            </p:grpSpPr>
            <p:sp>
              <p:nvSpPr>
                <p:cNvPr id="13" name="Google Shape;306;p38">
                  <a:extLst>
                    <a:ext uri="{FF2B5EF4-FFF2-40B4-BE49-F238E27FC236}">
                      <a16:creationId xmlns:a16="http://schemas.microsoft.com/office/drawing/2014/main" id="{3B2FAAD6-79D7-A9D8-5CDE-DA4E881875EF}"/>
                    </a:ext>
                  </a:extLst>
                </p:cNvPr>
                <p:cNvSpPr/>
                <p:nvPr/>
              </p:nvSpPr>
              <p:spPr>
                <a:xfrm>
                  <a:off x="1361984" y="1202599"/>
                  <a:ext cx="3305700" cy="669000"/>
                </a:xfrm>
                <a:prstGeom prst="chevron">
                  <a:avLst>
                    <a:gd name="adj" fmla="val 50000"/>
                  </a:avLst>
                </a:prstGeom>
                <a:solidFill>
                  <a:srgbClr val="F4CC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endParaRPr b="1" dirty="0">
                    <a:solidFill>
                      <a:schemeClr val="dk1"/>
                    </a:solidFill>
                  </a:endParaRPr>
                </a:p>
                <a:p>
                  <a:pPr marL="0" lvl="0" indent="0" algn="ctr" rtl="0">
                    <a:spcBef>
                      <a:spcPts val="0"/>
                    </a:spcBef>
                    <a:spcAft>
                      <a:spcPts val="0"/>
                    </a:spcAft>
                    <a:buClr>
                      <a:schemeClr val="dk1"/>
                    </a:buClr>
                    <a:buSzPts val="1100"/>
                    <a:buFont typeface="Arial"/>
                    <a:buNone/>
                  </a:pPr>
                  <a:endParaRPr b="1" dirty="0">
                    <a:solidFill>
                      <a:schemeClr val="dk1"/>
                    </a:solidFill>
                  </a:endParaRPr>
                </a:p>
                <a:p>
                  <a:pPr marL="0" lvl="0" indent="0" algn="ctr" rtl="0">
                    <a:spcBef>
                      <a:spcPts val="0"/>
                    </a:spcBef>
                    <a:spcAft>
                      <a:spcPts val="0"/>
                    </a:spcAft>
                    <a:buClr>
                      <a:schemeClr val="dk1"/>
                    </a:buClr>
                    <a:buSzPts val="1100"/>
                    <a:buFont typeface="Arial"/>
                    <a:buNone/>
                  </a:pPr>
                  <a:r>
                    <a:rPr lang="en" b="1" dirty="0">
                      <a:solidFill>
                        <a:schemeClr val="bg2"/>
                      </a:solidFill>
                    </a:rPr>
                    <a:t>Model Selection</a:t>
                  </a:r>
                  <a:endParaRPr b="1" dirty="0">
                    <a:solidFill>
                      <a:schemeClr val="bg2"/>
                    </a:solidFill>
                  </a:endParaRPr>
                </a:p>
                <a:p>
                  <a:pPr marL="0" lvl="0" indent="0" algn="ctr" rtl="0">
                    <a:spcBef>
                      <a:spcPts val="0"/>
                    </a:spcBef>
                    <a:spcAft>
                      <a:spcPts val="0"/>
                    </a:spcAft>
                    <a:buClr>
                      <a:schemeClr val="dk1"/>
                    </a:buClr>
                    <a:buSzPts val="1100"/>
                    <a:buFont typeface="Arial"/>
                    <a:buNone/>
                  </a:pPr>
                  <a:endParaRPr b="1" dirty="0">
                    <a:solidFill>
                      <a:schemeClr val="dk1"/>
                    </a:solidFill>
                  </a:endParaRPr>
                </a:p>
                <a:p>
                  <a:pPr marL="0" lvl="0" indent="0" algn="ctr" rtl="0">
                    <a:spcBef>
                      <a:spcPts val="0"/>
                    </a:spcBef>
                    <a:spcAft>
                      <a:spcPts val="0"/>
                    </a:spcAft>
                    <a:buNone/>
                  </a:pPr>
                  <a:endParaRPr b="1" dirty="0">
                    <a:solidFill>
                      <a:srgbClr val="FFFFFF"/>
                    </a:solidFill>
                    <a:latin typeface="Roboto"/>
                    <a:ea typeface="Roboto"/>
                    <a:cs typeface="Roboto"/>
                    <a:sym typeface="Roboto"/>
                  </a:endParaRPr>
                </a:p>
              </p:txBody>
            </p:sp>
            <p:sp>
              <p:nvSpPr>
                <p:cNvPr id="14" name="Google Shape;307;p38">
                  <a:extLst>
                    <a:ext uri="{FF2B5EF4-FFF2-40B4-BE49-F238E27FC236}">
                      <a16:creationId xmlns:a16="http://schemas.microsoft.com/office/drawing/2014/main" id="{A5104C2C-2A31-8070-F434-0AEBED700F30}"/>
                    </a:ext>
                  </a:extLst>
                </p:cNvPr>
                <p:cNvSpPr txBox="1"/>
                <p:nvPr/>
              </p:nvSpPr>
              <p:spPr>
                <a:xfrm>
                  <a:off x="1894454" y="2057124"/>
                  <a:ext cx="2500500" cy="261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300" b="1">
                      <a:solidFill>
                        <a:schemeClr val="bg2"/>
                      </a:solidFill>
                    </a:rPr>
                    <a:t>SARIMA model with Monthly data to Forecast Monthly Quantity</a:t>
                  </a:r>
                  <a:endParaRPr sz="1000">
                    <a:solidFill>
                      <a:schemeClr val="bg2"/>
                    </a:solidFill>
                    <a:highlight>
                      <a:srgbClr val="FFFFFF"/>
                    </a:highlight>
                    <a:latin typeface="Times New Roman"/>
                    <a:ea typeface="Times New Roman"/>
                    <a:cs typeface="Times New Roman"/>
                    <a:sym typeface="Times New Roman"/>
                  </a:endParaRPr>
                </a:p>
              </p:txBody>
            </p:sp>
          </p:grpSp>
        </p:grpSp>
      </p:grpSp>
    </p:spTree>
    <p:extLst>
      <p:ext uri="{BB962C8B-B14F-4D97-AF65-F5344CB8AC3E}">
        <p14:creationId xmlns:p14="http://schemas.microsoft.com/office/powerpoint/2010/main" val="3124467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415600" y="248868"/>
            <a:ext cx="11360800" cy="763600"/>
          </a:xfrm>
          <a:prstGeom prst="rect">
            <a:avLst/>
          </a:prstGeom>
          <a:noFill/>
          <a:ln>
            <a:noFill/>
          </a:ln>
        </p:spPr>
        <p:txBody>
          <a:bodyPr spcFirstLastPara="1" wrap="square" lIns="121900" tIns="121900" rIns="121900" bIns="121900" anchor="t" anchorCtr="0">
            <a:normAutofit fontScale="90000"/>
          </a:bodyPr>
          <a:lstStyle/>
          <a:p>
            <a:r>
              <a:rPr lang="en" dirty="0">
                <a:solidFill>
                  <a:schemeClr val="tx1">
                    <a:lumMod val="75000"/>
                  </a:schemeClr>
                </a:solidFill>
                <a:sym typeface="Arial"/>
              </a:rPr>
              <a:t>Demand Forecasting Story</a:t>
            </a:r>
            <a:endParaRPr dirty="0">
              <a:solidFill>
                <a:schemeClr val="tx1">
                  <a:lumMod val="75000"/>
                </a:schemeClr>
              </a:solidFill>
              <a:sym typeface="Arial"/>
            </a:endParaRPr>
          </a:p>
        </p:txBody>
      </p:sp>
      <p:pic>
        <p:nvPicPr>
          <p:cNvPr id="307" name="Google Shape;307;p39"/>
          <p:cNvPicPr preferRelativeResize="0"/>
          <p:nvPr/>
        </p:nvPicPr>
        <p:blipFill>
          <a:blip r:embed="rId3">
            <a:alphaModFix/>
          </a:blip>
          <a:stretch>
            <a:fillRect/>
          </a:stretch>
        </p:blipFill>
        <p:spPr>
          <a:xfrm>
            <a:off x="737419" y="983009"/>
            <a:ext cx="11038981" cy="5845532"/>
          </a:xfrm>
          <a:prstGeom prst="rect">
            <a:avLst/>
          </a:prstGeom>
          <a:noFill/>
          <a:ln>
            <a:noFill/>
          </a:ln>
        </p:spPr>
      </p:pic>
      <p:sp>
        <p:nvSpPr>
          <p:cNvPr id="308" name="Google Shape;308;p39"/>
          <p:cNvSpPr/>
          <p:nvPr/>
        </p:nvSpPr>
        <p:spPr>
          <a:xfrm>
            <a:off x="639097" y="3429000"/>
            <a:ext cx="4719484" cy="352000"/>
          </a:xfrm>
          <a:prstGeom prst="rect">
            <a:avLst/>
          </a:prstGeom>
          <a:noFill/>
          <a:ln w="19050"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2" name="TextBox 1">
            <a:extLst>
              <a:ext uri="{FF2B5EF4-FFF2-40B4-BE49-F238E27FC236}">
                <a16:creationId xmlns:a16="http://schemas.microsoft.com/office/drawing/2014/main" id="{5C8D2A20-B49E-C240-8166-4301FF230E73}"/>
              </a:ext>
            </a:extLst>
          </p:cNvPr>
          <p:cNvSpPr txBox="1"/>
          <p:nvPr/>
        </p:nvSpPr>
        <p:spPr>
          <a:xfrm>
            <a:off x="10312950" y="6085912"/>
            <a:ext cx="1188147" cy="523220"/>
          </a:xfrm>
          <a:prstGeom prst="rect">
            <a:avLst/>
          </a:prstGeom>
          <a:solidFill>
            <a:schemeClr val="bg1"/>
          </a:solidFill>
        </p:spPr>
        <p:txBody>
          <a:bodyPr wrap="none" rtlCol="0">
            <a:spAutoFit/>
          </a:bodyPr>
          <a:lstStyle/>
          <a:p>
            <a:pPr algn="ctr"/>
            <a:r>
              <a:rPr lang="en-US" b="1" dirty="0"/>
              <a:t>Forecasted </a:t>
            </a:r>
          </a:p>
          <a:p>
            <a:pPr algn="ctr"/>
            <a:r>
              <a:rPr lang="en-US" b="1" dirty="0"/>
              <a:t>Demand</a:t>
            </a:r>
            <a:endParaRPr lang="en-IN"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4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endParaRPr/>
          </a:p>
        </p:txBody>
      </p:sp>
      <p:sp>
        <p:nvSpPr>
          <p:cNvPr id="2" name="TextBox 1">
            <a:extLst>
              <a:ext uri="{FF2B5EF4-FFF2-40B4-BE49-F238E27FC236}">
                <a16:creationId xmlns:a16="http://schemas.microsoft.com/office/drawing/2014/main" id="{DA10238A-8B5D-99B8-57EA-653CA93C4BC4}"/>
              </a:ext>
            </a:extLst>
          </p:cNvPr>
          <p:cNvSpPr txBox="1"/>
          <p:nvPr/>
        </p:nvSpPr>
        <p:spPr>
          <a:xfrm>
            <a:off x="10201980" y="6097498"/>
            <a:ext cx="1188147" cy="523220"/>
          </a:xfrm>
          <a:prstGeom prst="rect">
            <a:avLst/>
          </a:prstGeom>
          <a:solidFill>
            <a:schemeClr val="bg1"/>
          </a:solidFill>
        </p:spPr>
        <p:txBody>
          <a:bodyPr wrap="none" rtlCol="0">
            <a:spAutoFit/>
          </a:bodyPr>
          <a:lstStyle/>
          <a:p>
            <a:pPr algn="ctr"/>
            <a:r>
              <a:rPr lang="en-US" b="1" dirty="0"/>
              <a:t>Forecasted </a:t>
            </a:r>
          </a:p>
          <a:p>
            <a:pPr algn="ctr"/>
            <a:r>
              <a:rPr lang="en-US" b="1" dirty="0"/>
              <a:t>Demand</a:t>
            </a:r>
            <a:endParaRPr lang="en-IN" b="1" dirty="0"/>
          </a:p>
        </p:txBody>
      </p:sp>
      <p:pic>
        <p:nvPicPr>
          <p:cNvPr id="4" name="Picture 3">
            <a:extLst>
              <a:ext uri="{FF2B5EF4-FFF2-40B4-BE49-F238E27FC236}">
                <a16:creationId xmlns:a16="http://schemas.microsoft.com/office/drawing/2014/main" id="{D21AF4FD-B613-7726-3DF7-528A163328CD}"/>
              </a:ext>
            </a:extLst>
          </p:cNvPr>
          <p:cNvPicPr>
            <a:picLocks noChangeAspect="1"/>
          </p:cNvPicPr>
          <p:nvPr/>
        </p:nvPicPr>
        <p:blipFill>
          <a:blip r:embed="rId3"/>
          <a:stretch>
            <a:fillRect/>
          </a:stretch>
        </p:blipFill>
        <p:spPr>
          <a:xfrm>
            <a:off x="-50" y="41066"/>
            <a:ext cx="12192000" cy="68169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593367"/>
            <a:ext cx="11360700" cy="831300"/>
          </a:xfrm>
        </p:spPr>
        <p:txBody>
          <a:bodyPr spcFirstLastPara="1" wrap="square" lIns="121900" tIns="121900" rIns="121900" bIns="121900" anchor="t" anchorCtr="0">
            <a:normAutofit/>
          </a:bodyPr>
          <a:lstStyle/>
          <a:p>
            <a:pPr>
              <a:lnSpc>
                <a:spcPct val="90000"/>
              </a:lnSpc>
            </a:pPr>
            <a:r>
              <a:rPr lang="en-US" dirty="0">
                <a:solidFill>
                  <a:schemeClr val="tx1">
                    <a:lumMod val="75000"/>
                  </a:schemeClr>
                </a:solidFill>
              </a:rPr>
              <a:t>Problem Statement</a:t>
            </a:r>
          </a:p>
        </p:txBody>
      </p:sp>
      <p:graphicFrame>
        <p:nvGraphicFramePr>
          <p:cNvPr id="77" name="Google Shape;75;p16">
            <a:extLst>
              <a:ext uri="{FF2B5EF4-FFF2-40B4-BE49-F238E27FC236}">
                <a16:creationId xmlns:a16="http://schemas.microsoft.com/office/drawing/2014/main" id="{A291E35E-5951-1C6B-CD78-95DDC005C4A8}"/>
              </a:ext>
            </a:extLst>
          </p:cNvPr>
          <p:cNvGraphicFramePr/>
          <p:nvPr>
            <p:extLst>
              <p:ext uri="{D42A27DB-BD31-4B8C-83A1-F6EECF244321}">
                <p14:modId xmlns:p14="http://schemas.microsoft.com/office/powerpoint/2010/main" val="953409673"/>
              </p:ext>
            </p:extLst>
          </p:nvPr>
        </p:nvGraphicFramePr>
        <p:xfrm>
          <a:off x="415600" y="1536633"/>
          <a:ext cx="11360700" cy="455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r>
              <a:rPr lang="en" dirty="0">
                <a:solidFill>
                  <a:schemeClr val="tx1">
                    <a:lumMod val="75000"/>
                  </a:schemeClr>
                </a:solidFill>
              </a:rPr>
              <a:t>Plug &amp; Play</a:t>
            </a:r>
            <a:endParaRPr dirty="0">
              <a:solidFill>
                <a:schemeClr val="tx1">
                  <a:lumMod val="75000"/>
                </a:schemeClr>
              </a:solidFill>
            </a:endParaRPr>
          </a:p>
        </p:txBody>
      </p:sp>
      <p:sp>
        <p:nvSpPr>
          <p:cNvPr id="322" name="Google Shape;322;p41"/>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fontScale="77500" lnSpcReduction="20000"/>
          </a:bodyPr>
          <a:lstStyle/>
          <a:p>
            <a:pPr marL="342900" indent="-342900">
              <a:buFont typeface="Wingdings" panose="05000000000000000000" pitchFamily="2" charset="2"/>
              <a:buChar char="§"/>
            </a:pPr>
            <a:r>
              <a:rPr lang="en" dirty="0"/>
              <a:t>Understand client’s product database.</a:t>
            </a:r>
            <a:endParaRPr dirty="0"/>
          </a:p>
          <a:p>
            <a:pPr marL="342900" indent="-342900">
              <a:spcBef>
                <a:spcPts val="1600"/>
              </a:spcBef>
              <a:buFont typeface="Wingdings" panose="05000000000000000000" pitchFamily="2" charset="2"/>
              <a:buChar char="§"/>
            </a:pPr>
            <a:r>
              <a:rPr lang="en" dirty="0"/>
              <a:t>Fine-tune prompt engineering as per client requirement.</a:t>
            </a:r>
            <a:endParaRPr dirty="0"/>
          </a:p>
          <a:p>
            <a:pPr marL="342900" indent="-342900">
              <a:spcBef>
                <a:spcPts val="1600"/>
              </a:spcBef>
              <a:buFont typeface="Wingdings" panose="05000000000000000000" pitchFamily="2" charset="2"/>
              <a:buChar char="§"/>
            </a:pPr>
            <a:r>
              <a:rPr lang="en" dirty="0"/>
              <a:t>Create embedding database using our embedding model infrastructure. (Explain the model used)</a:t>
            </a:r>
            <a:endParaRPr dirty="0"/>
          </a:p>
          <a:p>
            <a:pPr marL="342900" indent="-342900">
              <a:spcBef>
                <a:spcPts val="1600"/>
              </a:spcBef>
              <a:buFont typeface="Wingdings" panose="05000000000000000000" pitchFamily="2" charset="2"/>
              <a:buChar char="§"/>
            </a:pPr>
            <a:r>
              <a:rPr lang="en" dirty="0"/>
              <a:t>Adjust features for embeddings. </a:t>
            </a:r>
            <a:endParaRPr dirty="0"/>
          </a:p>
          <a:p>
            <a:pPr marL="342900" indent="-342900">
              <a:spcBef>
                <a:spcPts val="1600"/>
              </a:spcBef>
              <a:buFont typeface="Wingdings" panose="05000000000000000000" pitchFamily="2" charset="2"/>
              <a:buChar char="§"/>
            </a:pPr>
            <a:r>
              <a:rPr lang="en" dirty="0"/>
              <a:t>Eg: {‘name’:[],’desc’:[],’category’:[],’origin’:[]}</a:t>
            </a:r>
            <a:endParaRPr dirty="0"/>
          </a:p>
          <a:p>
            <a:pPr marL="342900" indent="-342900">
              <a:spcBef>
                <a:spcPts val="1600"/>
              </a:spcBef>
              <a:buFont typeface="Wingdings" panose="05000000000000000000" pitchFamily="2" charset="2"/>
              <a:buChar char="§"/>
            </a:pPr>
            <a:r>
              <a:rPr lang="en" dirty="0"/>
              <a:t>Create Recommendation database for each product based using content based and collaborative filtering.</a:t>
            </a:r>
            <a:endParaRPr dirty="0"/>
          </a:p>
          <a:p>
            <a:pPr marL="342900" indent="-342900">
              <a:spcBef>
                <a:spcPts val="1600"/>
              </a:spcBef>
              <a:buFont typeface="Wingdings" panose="05000000000000000000" pitchFamily="2" charset="2"/>
              <a:buChar char="§"/>
            </a:pPr>
            <a:r>
              <a:rPr lang="en" dirty="0"/>
              <a:t>Integration of advanced search GUI.</a:t>
            </a:r>
            <a:endParaRPr dirty="0"/>
          </a:p>
          <a:p>
            <a:pPr marL="342900" indent="-342900">
              <a:spcBef>
                <a:spcPts val="1600"/>
              </a:spcBef>
              <a:buFont typeface="Wingdings" panose="05000000000000000000" pitchFamily="2" charset="2"/>
              <a:buChar char="§"/>
            </a:pPr>
            <a:r>
              <a:rPr lang="en" dirty="0"/>
              <a:t>Automated data cleaning steps.</a:t>
            </a:r>
            <a:endParaRPr dirty="0"/>
          </a:p>
          <a:p>
            <a:pPr marL="342900" indent="-342900">
              <a:spcBef>
                <a:spcPts val="1600"/>
              </a:spcBef>
              <a:spcAft>
                <a:spcPts val="1600"/>
              </a:spcAft>
              <a:buFont typeface="Wingdings" panose="05000000000000000000" pitchFamily="2" charset="2"/>
              <a:buChar char="§"/>
            </a:pPr>
            <a:r>
              <a:rPr lang="en" dirty="0"/>
              <a:t>Automated model selection and integration with PowerBI pipeline. </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7" name="Google Shape;115;p22">
            <a:extLst>
              <a:ext uri="{FF2B5EF4-FFF2-40B4-BE49-F238E27FC236}">
                <a16:creationId xmlns:a16="http://schemas.microsoft.com/office/drawing/2014/main" id="{9EEDF23D-69CC-2CB4-C2D1-6A87EDE957C2}"/>
              </a:ext>
            </a:extLst>
          </p:cNvPr>
          <p:cNvGraphicFramePr/>
          <p:nvPr>
            <p:extLst>
              <p:ext uri="{D42A27DB-BD31-4B8C-83A1-F6EECF244321}">
                <p14:modId xmlns:p14="http://schemas.microsoft.com/office/powerpoint/2010/main" val="3373479576"/>
              </p:ext>
            </p:extLst>
          </p:nvPr>
        </p:nvGraphicFramePr>
        <p:xfrm>
          <a:off x="480766" y="1564849"/>
          <a:ext cx="11295533" cy="4526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EB0790-2A72-2555-B84D-5FEDE8A3C846}"/>
              </a:ext>
            </a:extLst>
          </p:cNvPr>
          <p:cNvSpPr>
            <a:spLocks noGrp="1"/>
          </p:cNvSpPr>
          <p:nvPr>
            <p:ph type="body" idx="1"/>
          </p:nvPr>
        </p:nvSpPr>
        <p:spPr/>
        <p:txBody>
          <a:bodyPr/>
          <a:lstStyle/>
          <a:p>
            <a:endParaRPr lang="en-IN" dirty="0"/>
          </a:p>
          <a:p>
            <a:endParaRPr lang="en-IN" dirty="0"/>
          </a:p>
          <a:p>
            <a:endParaRPr lang="en-IN" dirty="0"/>
          </a:p>
          <a:p>
            <a:endParaRPr lang="en-IN" dirty="0"/>
          </a:p>
          <a:p>
            <a:pPr marL="76200" indent="0" algn="ctr">
              <a:buNone/>
            </a:pPr>
            <a:r>
              <a:rPr lang="en-IN" dirty="0">
                <a:solidFill>
                  <a:schemeClr val="tx1">
                    <a:lumMod val="60000"/>
                    <a:lumOff val="40000"/>
                  </a:schemeClr>
                </a:solidFill>
              </a:rPr>
              <a:t>Thank You</a:t>
            </a:r>
          </a:p>
        </p:txBody>
      </p:sp>
    </p:spTree>
    <p:extLst>
      <p:ext uri="{BB962C8B-B14F-4D97-AF65-F5344CB8AC3E}">
        <p14:creationId xmlns:p14="http://schemas.microsoft.com/office/powerpoint/2010/main" val="3695719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415600" y="593367"/>
            <a:ext cx="11360700" cy="831300"/>
          </a:xfrm>
        </p:spPr>
        <p:txBody>
          <a:bodyPr spcFirstLastPara="1" wrap="square" lIns="121900" tIns="121900" rIns="121900" bIns="121900" anchor="t" anchorCtr="0">
            <a:normAutofit/>
          </a:bodyPr>
          <a:lstStyle/>
          <a:p>
            <a:pPr>
              <a:lnSpc>
                <a:spcPct val="90000"/>
              </a:lnSpc>
            </a:pPr>
            <a:r>
              <a:rPr lang="en-US" dirty="0"/>
              <a:t>VirtuCart </a:t>
            </a:r>
            <a:r>
              <a:rPr lang="en-US" dirty="0">
                <a:solidFill>
                  <a:schemeClr val="tx1">
                    <a:lumMod val="75000"/>
                  </a:schemeClr>
                </a:solidFill>
              </a:rPr>
              <a:t>Overview</a:t>
            </a:r>
          </a:p>
        </p:txBody>
      </p:sp>
      <p:graphicFrame>
        <p:nvGraphicFramePr>
          <p:cNvPr id="84" name="Google Shape;81;p17">
            <a:extLst>
              <a:ext uri="{FF2B5EF4-FFF2-40B4-BE49-F238E27FC236}">
                <a16:creationId xmlns:a16="http://schemas.microsoft.com/office/drawing/2014/main" id="{D048BF24-9845-DA28-4CE8-9D81460DA02E}"/>
              </a:ext>
            </a:extLst>
          </p:cNvPr>
          <p:cNvGraphicFramePr/>
          <p:nvPr>
            <p:extLst>
              <p:ext uri="{D42A27DB-BD31-4B8C-83A1-F6EECF244321}">
                <p14:modId xmlns:p14="http://schemas.microsoft.com/office/powerpoint/2010/main" val="4255738173"/>
              </p:ext>
            </p:extLst>
          </p:nvPr>
        </p:nvGraphicFramePr>
        <p:xfrm>
          <a:off x="552728" y="1753734"/>
          <a:ext cx="11223572" cy="4148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r>
              <a:rPr lang="en" dirty="0">
                <a:solidFill>
                  <a:schemeClr val="tx1">
                    <a:lumMod val="75000"/>
                  </a:schemeClr>
                </a:solidFill>
              </a:rPr>
              <a:t>Architecture Diagram</a:t>
            </a:r>
            <a:endParaRPr dirty="0">
              <a:solidFill>
                <a:schemeClr val="tx1">
                  <a:lumMod val="75000"/>
                </a:schemeClr>
              </a:solidFill>
            </a:endParaRPr>
          </a:p>
        </p:txBody>
      </p:sp>
      <p:pic>
        <p:nvPicPr>
          <p:cNvPr id="3" name="Picture 2" descr="A diagram of a software development process&#10;&#10;Description automatically generated">
            <a:extLst>
              <a:ext uri="{FF2B5EF4-FFF2-40B4-BE49-F238E27FC236}">
                <a16:creationId xmlns:a16="http://schemas.microsoft.com/office/drawing/2014/main" id="{3012384D-E94C-3534-268B-9B3147EA1E26}"/>
              </a:ext>
            </a:extLst>
          </p:cNvPr>
          <p:cNvPicPr>
            <a:picLocks noChangeAspect="1"/>
          </p:cNvPicPr>
          <p:nvPr/>
        </p:nvPicPr>
        <p:blipFill>
          <a:blip r:embed="rId4"/>
          <a:stretch>
            <a:fillRect/>
          </a:stretch>
        </p:blipFill>
        <p:spPr>
          <a:xfrm>
            <a:off x="1108364" y="1498424"/>
            <a:ext cx="8950035" cy="5054138"/>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54000" y="1575600"/>
            <a:ext cx="5393700" cy="2044800"/>
          </a:xfrm>
        </p:spPr>
        <p:txBody>
          <a:bodyPr spcFirstLastPara="1" wrap="square" lIns="121900" tIns="121900" rIns="121900" bIns="121900" anchor="b" anchorCtr="0">
            <a:normAutofit/>
          </a:bodyPr>
          <a:lstStyle/>
          <a:p>
            <a:r>
              <a:rPr lang="en" dirty="0"/>
              <a:t>Tools</a:t>
            </a:r>
            <a:endParaRPr dirty="0"/>
          </a:p>
        </p:txBody>
      </p:sp>
      <p:sp>
        <p:nvSpPr>
          <p:cNvPr id="121" name="Google Shape;121;p23"/>
          <p:cNvSpPr txBox="1">
            <a:spLocks noGrp="1"/>
          </p:cNvSpPr>
          <p:nvPr>
            <p:ph type="body" idx="2"/>
          </p:nvPr>
        </p:nvSpPr>
        <p:spPr>
          <a:xfrm>
            <a:off x="6586000" y="965600"/>
            <a:ext cx="5115900" cy="4926900"/>
          </a:xfrm>
        </p:spPr>
        <p:txBody>
          <a:bodyPr spcFirstLastPara="1" wrap="square" lIns="121900" tIns="121900" rIns="121900" bIns="121900" anchor="ctr" anchorCtr="0">
            <a:normAutofit/>
          </a:bodyPr>
          <a:lstStyle/>
          <a:p>
            <a:pPr marL="342900" indent="-342900"/>
            <a:r>
              <a:rPr lang="en" dirty="0"/>
              <a:t>Flask API</a:t>
            </a:r>
            <a:endParaRPr dirty="0"/>
          </a:p>
          <a:p>
            <a:pPr marL="342900" indent="-342900">
              <a:spcBef>
                <a:spcPts val="1600"/>
              </a:spcBef>
            </a:pPr>
            <a:r>
              <a:rPr lang="en" dirty="0"/>
              <a:t>CI/CD pipeline with Github</a:t>
            </a:r>
            <a:endParaRPr dirty="0"/>
          </a:p>
          <a:p>
            <a:pPr marL="342900" indent="-342900">
              <a:spcBef>
                <a:spcPts val="1600"/>
              </a:spcBef>
            </a:pPr>
            <a:r>
              <a:rPr lang="en" dirty="0"/>
              <a:t>Azure SQL</a:t>
            </a:r>
            <a:endParaRPr dirty="0"/>
          </a:p>
          <a:p>
            <a:pPr marL="342900" indent="-342900">
              <a:spcBef>
                <a:spcPts val="1600"/>
              </a:spcBef>
            </a:pPr>
            <a:r>
              <a:rPr lang="en" dirty="0"/>
              <a:t>Azure AppService</a:t>
            </a:r>
            <a:endParaRPr dirty="0"/>
          </a:p>
          <a:p>
            <a:pPr marL="342900" indent="-342900">
              <a:spcBef>
                <a:spcPts val="1600"/>
              </a:spcBef>
            </a:pPr>
            <a:r>
              <a:rPr lang="en" dirty="0"/>
              <a:t>Azure Blob Storage</a:t>
            </a:r>
            <a:endParaRPr dirty="0"/>
          </a:p>
          <a:p>
            <a:pPr marL="342900" indent="-342900">
              <a:spcBef>
                <a:spcPts val="1600"/>
              </a:spcBef>
            </a:pPr>
            <a:r>
              <a:rPr lang="en" dirty="0"/>
              <a:t>Azure AI Search</a:t>
            </a:r>
            <a:endParaRPr dirty="0"/>
          </a:p>
          <a:p>
            <a:pPr marL="342900" indent="-342900">
              <a:spcBef>
                <a:spcPts val="1600"/>
              </a:spcBef>
              <a:spcAft>
                <a:spcPts val="1600"/>
              </a:spcAft>
            </a:pPr>
            <a:r>
              <a:rPr lang="en" dirty="0"/>
              <a:t>MS PowerBI</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r>
              <a:rPr lang="en-US" dirty="0">
                <a:solidFill>
                  <a:schemeClr val="tx1">
                    <a:lumMod val="75000"/>
                  </a:schemeClr>
                </a:solidFill>
              </a:rPr>
              <a:t>A Bird’s-Eye View of CI/CD Process</a:t>
            </a:r>
            <a:endParaRPr dirty="0">
              <a:solidFill>
                <a:schemeClr val="tx1">
                  <a:lumMod val="75000"/>
                </a:schemeClr>
              </a:solidFill>
            </a:endParaRPr>
          </a:p>
        </p:txBody>
      </p:sp>
      <p:pic>
        <p:nvPicPr>
          <p:cNvPr id="128" name="Google Shape;128;p24"/>
          <p:cNvPicPr preferRelativeResize="0"/>
          <p:nvPr/>
        </p:nvPicPr>
        <p:blipFill rotWithShape="1">
          <a:blip r:embed="rId3">
            <a:alphaModFix/>
          </a:blip>
          <a:srcRect l="-1" t="17633" r="-137"/>
          <a:stretch/>
        </p:blipFill>
        <p:spPr>
          <a:xfrm>
            <a:off x="197135" y="1767385"/>
            <a:ext cx="11089564" cy="4435295"/>
          </a:xfrm>
          <a:prstGeom prst="rect">
            <a:avLst/>
          </a:prstGeom>
          <a:noFill/>
          <a:ln>
            <a:noFill/>
          </a:ln>
        </p:spPr>
      </p:pic>
      <p:sp>
        <p:nvSpPr>
          <p:cNvPr id="2" name="TextBox 1">
            <a:extLst>
              <a:ext uri="{FF2B5EF4-FFF2-40B4-BE49-F238E27FC236}">
                <a16:creationId xmlns:a16="http://schemas.microsoft.com/office/drawing/2014/main" id="{73E956C8-6A8B-5C5E-35A0-40FAEF5E6870}"/>
              </a:ext>
            </a:extLst>
          </p:cNvPr>
          <p:cNvSpPr txBox="1"/>
          <p:nvPr/>
        </p:nvSpPr>
        <p:spPr>
          <a:xfrm>
            <a:off x="464024" y="5998191"/>
            <a:ext cx="9137176" cy="307777"/>
          </a:xfrm>
          <a:prstGeom prst="rect">
            <a:avLst/>
          </a:prstGeom>
          <a:noFill/>
        </p:spPr>
        <p:txBody>
          <a:bodyPr wrap="square" rtlCol="0">
            <a:spAutoFit/>
          </a:bodyPr>
          <a:lstStyle/>
          <a:p>
            <a:r>
              <a:rPr lang="en-US" dirty="0"/>
              <a:t>Image Source:  </a:t>
            </a:r>
            <a:r>
              <a:rPr lang="en-US" dirty="0">
                <a:hlinkClick r:id="rId4"/>
              </a:rPr>
              <a:t>Zero to Hero with App Service, Part 3: Releasing to Production - Azure App Service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FD9D77AC-493E-0950-5F39-9F745C10F669}"/>
              </a:ext>
            </a:extLst>
          </p:cNvPr>
          <p:cNvSpPr/>
          <p:nvPr/>
        </p:nvSpPr>
        <p:spPr>
          <a:xfrm>
            <a:off x="1477433" y="4355088"/>
            <a:ext cx="1739153" cy="9398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764C3EA-1110-687C-221E-EBA6DDA04B28}"/>
              </a:ext>
            </a:extLst>
          </p:cNvPr>
          <p:cNvSpPr txBox="1"/>
          <p:nvPr/>
        </p:nvSpPr>
        <p:spPr>
          <a:xfrm>
            <a:off x="1710934" y="5004810"/>
            <a:ext cx="1676400" cy="307777"/>
          </a:xfrm>
          <a:prstGeom prst="rect">
            <a:avLst/>
          </a:prstGeom>
          <a:noFill/>
        </p:spPr>
        <p:txBody>
          <a:bodyPr wrap="square" rtlCol="0">
            <a:spAutoFit/>
          </a:bodyPr>
          <a:lstStyle/>
          <a:p>
            <a:r>
              <a:rPr lang="en-US" dirty="0">
                <a:solidFill>
                  <a:srgbClr val="C00000"/>
                </a:solidFill>
              </a:rPr>
              <a:t>Structured Text</a:t>
            </a:r>
            <a:endParaRPr lang="en-IN" dirty="0">
              <a:solidFill>
                <a:srgbClr val="C00000"/>
              </a:solidFill>
            </a:endParaRPr>
          </a:p>
        </p:txBody>
      </p:sp>
      <p:sp>
        <p:nvSpPr>
          <p:cNvPr id="12" name="TextBox 11">
            <a:extLst>
              <a:ext uri="{FF2B5EF4-FFF2-40B4-BE49-F238E27FC236}">
                <a16:creationId xmlns:a16="http://schemas.microsoft.com/office/drawing/2014/main" id="{E57838E5-3AF3-0C88-D9CA-E2577A0D6FA1}"/>
              </a:ext>
            </a:extLst>
          </p:cNvPr>
          <p:cNvSpPr txBox="1"/>
          <p:nvPr/>
        </p:nvSpPr>
        <p:spPr>
          <a:xfrm>
            <a:off x="1694674" y="5396460"/>
            <a:ext cx="2075329" cy="369332"/>
          </a:xfrm>
          <a:prstGeom prst="rect">
            <a:avLst/>
          </a:prstGeom>
          <a:noFill/>
        </p:spPr>
        <p:txBody>
          <a:bodyPr wrap="square" rtlCol="0">
            <a:spAutoFit/>
          </a:bodyPr>
          <a:lstStyle/>
          <a:p>
            <a:r>
              <a:rPr lang="en-US" dirty="0">
                <a:solidFill>
                  <a:srgbClr val="7030A0"/>
                </a:solidFill>
              </a:rPr>
              <a:t>Data Source</a:t>
            </a:r>
            <a:endParaRPr lang="en-IN" dirty="0">
              <a:solidFill>
                <a:srgbClr val="7030A0"/>
              </a:solidFill>
            </a:endParaRPr>
          </a:p>
        </p:txBody>
      </p:sp>
      <p:pic>
        <p:nvPicPr>
          <p:cNvPr id="14" name="Picture 13">
            <a:extLst>
              <a:ext uri="{FF2B5EF4-FFF2-40B4-BE49-F238E27FC236}">
                <a16:creationId xmlns:a16="http://schemas.microsoft.com/office/drawing/2014/main" id="{86B2FA4A-D1CF-CB7E-6ACD-3CAD50596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527" y="4250160"/>
            <a:ext cx="939812" cy="939812"/>
          </a:xfrm>
          <a:prstGeom prst="rect">
            <a:avLst/>
          </a:prstGeom>
        </p:spPr>
      </p:pic>
      <p:cxnSp>
        <p:nvCxnSpPr>
          <p:cNvPr id="16" name="Straight Arrow Connector 15">
            <a:extLst>
              <a:ext uri="{FF2B5EF4-FFF2-40B4-BE49-F238E27FC236}">
                <a16:creationId xmlns:a16="http://schemas.microsoft.com/office/drawing/2014/main" id="{7D5FC755-2306-0231-A93F-3A1BAB9D3088}"/>
              </a:ext>
            </a:extLst>
          </p:cNvPr>
          <p:cNvCxnSpPr>
            <a:cxnSpLocks/>
          </p:cNvCxnSpPr>
          <p:nvPr/>
        </p:nvCxnSpPr>
        <p:spPr>
          <a:xfrm>
            <a:off x="3240906" y="4907826"/>
            <a:ext cx="1792860" cy="40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6DCFB0F-8956-2D49-25D9-B8A66EA60C58}"/>
              </a:ext>
            </a:extLst>
          </p:cNvPr>
          <p:cNvSpPr/>
          <p:nvPr/>
        </p:nvSpPr>
        <p:spPr>
          <a:xfrm>
            <a:off x="5011271" y="4301416"/>
            <a:ext cx="1676401" cy="95901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2E86B9ED-32C7-1F62-61B6-02ED301B5B22}"/>
              </a:ext>
            </a:extLst>
          </p:cNvPr>
          <p:cNvSpPr txBox="1"/>
          <p:nvPr/>
        </p:nvSpPr>
        <p:spPr>
          <a:xfrm>
            <a:off x="5221942" y="4482086"/>
            <a:ext cx="1676401" cy="707886"/>
          </a:xfrm>
          <a:prstGeom prst="rect">
            <a:avLst/>
          </a:prstGeom>
          <a:noFill/>
        </p:spPr>
        <p:txBody>
          <a:bodyPr wrap="square" rtlCol="0">
            <a:spAutoFit/>
          </a:bodyPr>
          <a:lstStyle/>
          <a:p>
            <a:r>
              <a:rPr lang="en-US" sz="2000" dirty="0">
                <a:solidFill>
                  <a:srgbClr val="7030A0"/>
                </a:solidFill>
              </a:rPr>
              <a:t>Embedding</a:t>
            </a:r>
          </a:p>
          <a:p>
            <a:r>
              <a:rPr lang="en-US" sz="2000" dirty="0">
                <a:solidFill>
                  <a:srgbClr val="7030A0"/>
                </a:solidFill>
              </a:rPr>
              <a:t>   Model</a:t>
            </a:r>
            <a:endParaRPr lang="en-IN" sz="2000" dirty="0">
              <a:solidFill>
                <a:srgbClr val="7030A0"/>
              </a:solidFill>
            </a:endParaRPr>
          </a:p>
        </p:txBody>
      </p:sp>
      <p:cxnSp>
        <p:nvCxnSpPr>
          <p:cNvPr id="19" name="Straight Arrow Connector 18">
            <a:extLst>
              <a:ext uri="{FF2B5EF4-FFF2-40B4-BE49-F238E27FC236}">
                <a16:creationId xmlns:a16="http://schemas.microsoft.com/office/drawing/2014/main" id="{D6DD0420-F027-BF68-5879-5D8036A928F3}"/>
              </a:ext>
            </a:extLst>
          </p:cNvPr>
          <p:cNvCxnSpPr>
            <a:cxnSpLocks/>
          </p:cNvCxnSpPr>
          <p:nvPr/>
        </p:nvCxnSpPr>
        <p:spPr>
          <a:xfrm>
            <a:off x="6687672" y="4780924"/>
            <a:ext cx="6813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D28DAB-8B1D-7AAB-2437-599409E87AD2}"/>
              </a:ext>
            </a:extLst>
          </p:cNvPr>
          <p:cNvSpPr txBox="1"/>
          <p:nvPr/>
        </p:nvSpPr>
        <p:spPr>
          <a:xfrm>
            <a:off x="7368988" y="4482086"/>
            <a:ext cx="1748118" cy="523220"/>
          </a:xfrm>
          <a:prstGeom prst="rect">
            <a:avLst/>
          </a:prstGeom>
          <a:noFill/>
          <a:ln>
            <a:solidFill>
              <a:schemeClr val="tx1"/>
            </a:solidFill>
          </a:ln>
        </p:spPr>
        <p:txBody>
          <a:bodyPr wrap="square" rtlCol="0">
            <a:spAutoFit/>
          </a:bodyPr>
          <a:lstStyle/>
          <a:p>
            <a:r>
              <a:rPr lang="en-US" dirty="0">
                <a:solidFill>
                  <a:srgbClr val="7030A0"/>
                </a:solidFill>
              </a:rPr>
              <a:t>Object as Vector</a:t>
            </a:r>
          </a:p>
          <a:p>
            <a:r>
              <a:rPr lang="en-US" dirty="0">
                <a:solidFill>
                  <a:srgbClr val="7030A0"/>
                </a:solidFill>
              </a:rPr>
              <a:t>[1.2,0.3,……,1.4]</a:t>
            </a:r>
            <a:endParaRPr lang="en-IN" dirty="0">
              <a:solidFill>
                <a:srgbClr val="7030A0"/>
              </a:solidFill>
            </a:endParaRPr>
          </a:p>
        </p:txBody>
      </p:sp>
      <p:cxnSp>
        <p:nvCxnSpPr>
          <p:cNvPr id="21" name="Straight Arrow Connector 20">
            <a:extLst>
              <a:ext uri="{FF2B5EF4-FFF2-40B4-BE49-F238E27FC236}">
                <a16:creationId xmlns:a16="http://schemas.microsoft.com/office/drawing/2014/main" id="{7CF4121D-3DA0-F7FF-51DC-E02CE2013A80}"/>
              </a:ext>
            </a:extLst>
          </p:cNvPr>
          <p:cNvCxnSpPr>
            <a:cxnSpLocks/>
          </p:cNvCxnSpPr>
          <p:nvPr/>
        </p:nvCxnSpPr>
        <p:spPr>
          <a:xfrm>
            <a:off x="9117106" y="4780924"/>
            <a:ext cx="6813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ylinder 27">
            <a:extLst>
              <a:ext uri="{FF2B5EF4-FFF2-40B4-BE49-F238E27FC236}">
                <a16:creationId xmlns:a16="http://schemas.microsoft.com/office/drawing/2014/main" id="{4756C518-F035-2BF1-F8D1-FDD8BB9F5D2A}"/>
              </a:ext>
            </a:extLst>
          </p:cNvPr>
          <p:cNvSpPr/>
          <p:nvPr/>
        </p:nvSpPr>
        <p:spPr>
          <a:xfrm>
            <a:off x="9798422" y="3892497"/>
            <a:ext cx="1174378" cy="150394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7A494E89-D636-68C3-3738-70B136DE15C6}"/>
              </a:ext>
            </a:extLst>
          </p:cNvPr>
          <p:cNvSpPr txBox="1"/>
          <p:nvPr/>
        </p:nvSpPr>
        <p:spPr>
          <a:xfrm>
            <a:off x="9935131" y="4570873"/>
            <a:ext cx="1089213" cy="523220"/>
          </a:xfrm>
          <a:prstGeom prst="rect">
            <a:avLst/>
          </a:prstGeom>
          <a:noFill/>
        </p:spPr>
        <p:txBody>
          <a:bodyPr wrap="square" rtlCol="0">
            <a:spAutoFit/>
          </a:bodyPr>
          <a:lstStyle/>
          <a:p>
            <a:r>
              <a:rPr lang="en-US" dirty="0">
                <a:solidFill>
                  <a:srgbClr val="7030A0"/>
                </a:solidFill>
              </a:rPr>
              <a:t>Vector Database</a:t>
            </a:r>
            <a:endParaRPr lang="en-IN" dirty="0">
              <a:solidFill>
                <a:srgbClr val="7030A0"/>
              </a:solidFill>
            </a:endParaRPr>
          </a:p>
        </p:txBody>
      </p:sp>
      <p:sp>
        <p:nvSpPr>
          <p:cNvPr id="24" name="TextBox 23">
            <a:extLst>
              <a:ext uri="{FF2B5EF4-FFF2-40B4-BE49-F238E27FC236}">
                <a16:creationId xmlns:a16="http://schemas.microsoft.com/office/drawing/2014/main" id="{08DE9031-2E78-7FA3-5924-B2DA4B770CD1}"/>
              </a:ext>
            </a:extLst>
          </p:cNvPr>
          <p:cNvSpPr txBox="1"/>
          <p:nvPr/>
        </p:nvSpPr>
        <p:spPr>
          <a:xfrm>
            <a:off x="6898343" y="2537012"/>
            <a:ext cx="1797422" cy="307777"/>
          </a:xfrm>
          <a:prstGeom prst="rect">
            <a:avLst/>
          </a:prstGeom>
          <a:noFill/>
          <a:ln>
            <a:solidFill>
              <a:schemeClr val="tx1"/>
            </a:solidFill>
          </a:ln>
        </p:spPr>
        <p:txBody>
          <a:bodyPr wrap="square" rtlCol="0">
            <a:spAutoFit/>
          </a:bodyPr>
          <a:lstStyle/>
          <a:p>
            <a:r>
              <a:rPr lang="en-US" dirty="0">
                <a:solidFill>
                  <a:srgbClr val="7030A0"/>
                </a:solidFill>
              </a:rPr>
              <a:t>Post Processing</a:t>
            </a:r>
            <a:endParaRPr lang="en-IN" dirty="0">
              <a:solidFill>
                <a:srgbClr val="7030A0"/>
              </a:solidFill>
            </a:endParaRPr>
          </a:p>
        </p:txBody>
      </p:sp>
      <p:cxnSp>
        <p:nvCxnSpPr>
          <p:cNvPr id="25" name="Connector: Elbow 33">
            <a:extLst>
              <a:ext uri="{FF2B5EF4-FFF2-40B4-BE49-F238E27FC236}">
                <a16:creationId xmlns:a16="http://schemas.microsoft.com/office/drawing/2014/main" id="{DD266791-C6D0-FF68-EE90-EDB65C934D93}"/>
              </a:ext>
            </a:extLst>
          </p:cNvPr>
          <p:cNvCxnSpPr>
            <a:cxnSpLocks/>
            <a:stCxn id="22" idx="1"/>
            <a:endCxn id="24" idx="3"/>
          </p:cNvCxnSpPr>
          <p:nvPr/>
        </p:nvCxnSpPr>
        <p:spPr>
          <a:xfrm rot="16200000" flipV="1">
            <a:off x="8939890" y="2446776"/>
            <a:ext cx="1201596" cy="16898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9B18866-AF1E-1DF6-E00C-57F834C7A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408" y="1558207"/>
            <a:ext cx="1680881" cy="1344705"/>
          </a:xfrm>
          <a:prstGeom prst="rect">
            <a:avLst/>
          </a:prstGeom>
        </p:spPr>
      </p:pic>
      <p:cxnSp>
        <p:nvCxnSpPr>
          <p:cNvPr id="27" name="Connector: Elbow 37">
            <a:extLst>
              <a:ext uri="{FF2B5EF4-FFF2-40B4-BE49-F238E27FC236}">
                <a16:creationId xmlns:a16="http://schemas.microsoft.com/office/drawing/2014/main" id="{16A30F18-1516-F1D0-D3E5-C940D4134D08}"/>
              </a:ext>
            </a:extLst>
          </p:cNvPr>
          <p:cNvCxnSpPr>
            <a:cxnSpLocks/>
          </p:cNvCxnSpPr>
          <p:nvPr/>
        </p:nvCxnSpPr>
        <p:spPr>
          <a:xfrm>
            <a:off x="2861680" y="2515770"/>
            <a:ext cx="2275163" cy="20009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40">
            <a:extLst>
              <a:ext uri="{FF2B5EF4-FFF2-40B4-BE49-F238E27FC236}">
                <a16:creationId xmlns:a16="http://schemas.microsoft.com/office/drawing/2014/main" id="{0F24DB9D-AA36-03B1-060C-72917B278726}"/>
              </a:ext>
            </a:extLst>
          </p:cNvPr>
          <p:cNvCxnSpPr>
            <a:cxnSpLocks/>
          </p:cNvCxnSpPr>
          <p:nvPr/>
        </p:nvCxnSpPr>
        <p:spPr>
          <a:xfrm rot="10800000">
            <a:off x="2937327" y="2034112"/>
            <a:ext cx="3942054" cy="7153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C86185E-B084-DFC6-FC77-1170377574B2}"/>
              </a:ext>
            </a:extLst>
          </p:cNvPr>
          <p:cNvSpPr txBox="1"/>
          <p:nvPr/>
        </p:nvSpPr>
        <p:spPr>
          <a:xfrm>
            <a:off x="1625197" y="2941921"/>
            <a:ext cx="1236483" cy="310326"/>
          </a:xfrm>
          <a:prstGeom prst="rect">
            <a:avLst/>
          </a:prstGeom>
          <a:noFill/>
        </p:spPr>
        <p:txBody>
          <a:bodyPr wrap="square" rtlCol="0">
            <a:spAutoFit/>
          </a:bodyPr>
          <a:lstStyle/>
          <a:p>
            <a:r>
              <a:rPr lang="en-US" dirty="0">
                <a:solidFill>
                  <a:srgbClr val="7030A0"/>
                </a:solidFill>
              </a:rPr>
              <a:t>Application</a:t>
            </a:r>
            <a:endParaRPr lang="en-IN" dirty="0">
              <a:solidFill>
                <a:srgbClr val="7030A0"/>
              </a:solidFill>
            </a:endParaRPr>
          </a:p>
        </p:txBody>
      </p:sp>
      <p:sp>
        <p:nvSpPr>
          <p:cNvPr id="30" name="TextBox 29">
            <a:extLst>
              <a:ext uri="{FF2B5EF4-FFF2-40B4-BE49-F238E27FC236}">
                <a16:creationId xmlns:a16="http://schemas.microsoft.com/office/drawing/2014/main" id="{401D6109-FA74-5E09-597E-0B23BC0A0BA9}"/>
              </a:ext>
            </a:extLst>
          </p:cNvPr>
          <p:cNvSpPr txBox="1"/>
          <p:nvPr/>
        </p:nvSpPr>
        <p:spPr>
          <a:xfrm>
            <a:off x="3224876" y="2256488"/>
            <a:ext cx="734645" cy="307777"/>
          </a:xfrm>
          <a:prstGeom prst="rect">
            <a:avLst/>
          </a:prstGeom>
          <a:noFill/>
        </p:spPr>
        <p:txBody>
          <a:bodyPr wrap="square" rtlCol="0">
            <a:spAutoFit/>
          </a:bodyPr>
          <a:lstStyle/>
          <a:p>
            <a:r>
              <a:rPr lang="en-US" dirty="0">
                <a:solidFill>
                  <a:srgbClr val="7030A0"/>
                </a:solidFill>
              </a:rPr>
              <a:t>Query</a:t>
            </a:r>
            <a:endParaRPr lang="en-IN" dirty="0">
              <a:solidFill>
                <a:srgbClr val="7030A0"/>
              </a:solidFill>
            </a:endParaRPr>
          </a:p>
        </p:txBody>
      </p:sp>
      <p:sp>
        <p:nvSpPr>
          <p:cNvPr id="31" name="TextBox 30">
            <a:extLst>
              <a:ext uri="{FF2B5EF4-FFF2-40B4-BE49-F238E27FC236}">
                <a16:creationId xmlns:a16="http://schemas.microsoft.com/office/drawing/2014/main" id="{EFA07B61-CC72-B449-9F36-B79CB74BF258}"/>
              </a:ext>
            </a:extLst>
          </p:cNvPr>
          <p:cNvSpPr txBox="1"/>
          <p:nvPr/>
        </p:nvSpPr>
        <p:spPr>
          <a:xfrm>
            <a:off x="3224876" y="1683635"/>
            <a:ext cx="1432112" cy="307777"/>
          </a:xfrm>
          <a:prstGeom prst="rect">
            <a:avLst/>
          </a:prstGeom>
          <a:noFill/>
        </p:spPr>
        <p:txBody>
          <a:bodyPr wrap="square" rtlCol="0">
            <a:spAutoFit/>
          </a:bodyPr>
          <a:lstStyle/>
          <a:p>
            <a:r>
              <a:rPr lang="en-US" dirty="0">
                <a:solidFill>
                  <a:srgbClr val="7030A0"/>
                </a:solidFill>
              </a:rPr>
              <a:t>Query Result</a:t>
            </a:r>
            <a:endParaRPr lang="en-IN" dirty="0">
              <a:solidFill>
                <a:srgbClr val="7030A0"/>
              </a:solidFill>
            </a:endParaRPr>
          </a:p>
        </p:txBody>
      </p:sp>
      <p:sp>
        <p:nvSpPr>
          <p:cNvPr id="46" name="TextBox 45">
            <a:extLst>
              <a:ext uri="{FF2B5EF4-FFF2-40B4-BE49-F238E27FC236}">
                <a16:creationId xmlns:a16="http://schemas.microsoft.com/office/drawing/2014/main" id="{B66D864C-EB78-1417-2E27-79BD2C8101B0}"/>
              </a:ext>
            </a:extLst>
          </p:cNvPr>
          <p:cNvSpPr txBox="1"/>
          <p:nvPr/>
        </p:nvSpPr>
        <p:spPr>
          <a:xfrm>
            <a:off x="707010" y="301456"/>
            <a:ext cx="10803118" cy="646331"/>
          </a:xfrm>
          <a:prstGeom prst="rect">
            <a:avLst/>
          </a:prstGeom>
          <a:noFill/>
        </p:spPr>
        <p:txBody>
          <a:bodyPr wrap="square" rtlCol="0">
            <a:spAutoFit/>
          </a:bodyPr>
          <a:lstStyle/>
          <a:p>
            <a:r>
              <a:rPr lang="en-US" sz="3600" b="1" dirty="0">
                <a:solidFill>
                  <a:schemeClr val="tx1">
                    <a:lumMod val="75000"/>
                  </a:schemeClr>
                </a:solidFill>
                <a:latin typeface="Raleway"/>
                <a:sym typeface="Raleway"/>
              </a:rPr>
              <a:t>Working </a:t>
            </a:r>
            <a:r>
              <a:rPr lang="en-US" dirty="0">
                <a:solidFill>
                  <a:schemeClr val="tx1">
                    <a:lumMod val="75000"/>
                  </a:schemeClr>
                </a:solidFill>
              </a:rPr>
              <a:t> </a:t>
            </a:r>
            <a:r>
              <a:rPr lang="en-US" sz="3600" b="1" dirty="0">
                <a:solidFill>
                  <a:schemeClr val="tx1">
                    <a:lumMod val="75000"/>
                  </a:schemeClr>
                </a:solidFill>
                <a:latin typeface="Raleway"/>
              </a:rPr>
              <a:t>mechanism of Embeddings</a:t>
            </a:r>
          </a:p>
        </p:txBody>
      </p:sp>
    </p:spTree>
    <p:extLst>
      <p:ext uri="{BB962C8B-B14F-4D97-AF65-F5344CB8AC3E}">
        <p14:creationId xmlns:p14="http://schemas.microsoft.com/office/powerpoint/2010/main" val="393835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9377-684E-5DD9-F85A-EA4F22BA4FF0}"/>
              </a:ext>
            </a:extLst>
          </p:cNvPr>
          <p:cNvSpPr>
            <a:spLocks noGrp="1"/>
          </p:cNvSpPr>
          <p:nvPr>
            <p:ph type="title"/>
          </p:nvPr>
        </p:nvSpPr>
        <p:spPr/>
        <p:txBody>
          <a:bodyPr>
            <a:normAutofit fontScale="90000"/>
          </a:bodyPr>
          <a:lstStyle/>
          <a:p>
            <a:r>
              <a:rPr lang="en-US" dirty="0"/>
              <a:t>Exploratory Data Analysis</a:t>
            </a:r>
          </a:p>
        </p:txBody>
      </p:sp>
      <p:pic>
        <p:nvPicPr>
          <p:cNvPr id="4" name="Picture 3">
            <a:extLst>
              <a:ext uri="{FF2B5EF4-FFF2-40B4-BE49-F238E27FC236}">
                <a16:creationId xmlns:a16="http://schemas.microsoft.com/office/drawing/2014/main" id="{F746902D-8365-DF46-5503-180B6361E558}"/>
              </a:ext>
            </a:extLst>
          </p:cNvPr>
          <p:cNvPicPr>
            <a:picLocks noChangeAspect="1"/>
          </p:cNvPicPr>
          <p:nvPr/>
        </p:nvPicPr>
        <p:blipFill>
          <a:blip r:embed="rId2"/>
          <a:stretch>
            <a:fillRect/>
          </a:stretch>
        </p:blipFill>
        <p:spPr>
          <a:xfrm>
            <a:off x="343577" y="1640386"/>
            <a:ext cx="4157152" cy="4624247"/>
          </a:xfrm>
          <a:prstGeom prst="rect">
            <a:avLst/>
          </a:prstGeom>
        </p:spPr>
      </p:pic>
      <p:pic>
        <p:nvPicPr>
          <p:cNvPr id="5" name="Picture 4">
            <a:extLst>
              <a:ext uri="{FF2B5EF4-FFF2-40B4-BE49-F238E27FC236}">
                <a16:creationId xmlns:a16="http://schemas.microsoft.com/office/drawing/2014/main" id="{A6644ADD-53CC-94C3-C164-A2A7A97C9403}"/>
              </a:ext>
            </a:extLst>
          </p:cNvPr>
          <p:cNvPicPr>
            <a:picLocks noChangeAspect="1"/>
          </p:cNvPicPr>
          <p:nvPr/>
        </p:nvPicPr>
        <p:blipFill>
          <a:blip r:embed="rId3"/>
          <a:stretch>
            <a:fillRect/>
          </a:stretch>
        </p:blipFill>
        <p:spPr>
          <a:xfrm>
            <a:off x="4613349" y="1672312"/>
            <a:ext cx="3764763" cy="4592321"/>
          </a:xfrm>
          <a:prstGeom prst="rect">
            <a:avLst/>
          </a:prstGeom>
        </p:spPr>
      </p:pic>
      <p:pic>
        <p:nvPicPr>
          <p:cNvPr id="6" name="Picture 5">
            <a:extLst>
              <a:ext uri="{FF2B5EF4-FFF2-40B4-BE49-F238E27FC236}">
                <a16:creationId xmlns:a16="http://schemas.microsoft.com/office/drawing/2014/main" id="{5811A561-E83D-584E-C2E3-DEEB7FD941CB}"/>
              </a:ext>
            </a:extLst>
          </p:cNvPr>
          <p:cNvPicPr>
            <a:picLocks noChangeAspect="1"/>
          </p:cNvPicPr>
          <p:nvPr/>
        </p:nvPicPr>
        <p:blipFill rotWithShape="1">
          <a:blip r:embed="rId4"/>
          <a:srcRect r="21611"/>
          <a:stretch/>
        </p:blipFill>
        <p:spPr>
          <a:xfrm>
            <a:off x="8490732" y="1672312"/>
            <a:ext cx="3285568" cy="2581529"/>
          </a:xfrm>
          <a:prstGeom prst="rect">
            <a:avLst/>
          </a:prstGeom>
        </p:spPr>
      </p:pic>
      <p:pic>
        <p:nvPicPr>
          <p:cNvPr id="7" name="Picture 6">
            <a:extLst>
              <a:ext uri="{FF2B5EF4-FFF2-40B4-BE49-F238E27FC236}">
                <a16:creationId xmlns:a16="http://schemas.microsoft.com/office/drawing/2014/main" id="{934B592B-90CF-D582-FCA6-D7F7526D4B11}"/>
              </a:ext>
            </a:extLst>
          </p:cNvPr>
          <p:cNvPicPr>
            <a:picLocks noChangeAspect="1"/>
          </p:cNvPicPr>
          <p:nvPr/>
        </p:nvPicPr>
        <p:blipFill>
          <a:blip r:embed="rId5"/>
          <a:stretch>
            <a:fillRect/>
          </a:stretch>
        </p:blipFill>
        <p:spPr>
          <a:xfrm>
            <a:off x="8490732" y="4249776"/>
            <a:ext cx="3285568" cy="2014857"/>
          </a:xfrm>
          <a:prstGeom prst="rect">
            <a:avLst/>
          </a:prstGeom>
        </p:spPr>
      </p:pic>
    </p:spTree>
    <p:extLst>
      <p:ext uri="{BB962C8B-B14F-4D97-AF65-F5344CB8AC3E}">
        <p14:creationId xmlns:p14="http://schemas.microsoft.com/office/powerpoint/2010/main" val="1359419378"/>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1288</Words>
  <Application>Microsoft Office PowerPoint</Application>
  <PresentationFormat>Widescreen</PresentationFormat>
  <Paragraphs>256</Paragraphs>
  <Slides>32</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Calibri-Bold</vt:lpstr>
      <vt:lpstr>Wingdings</vt:lpstr>
      <vt:lpstr>Source Sans Pro</vt:lpstr>
      <vt:lpstr>Arial</vt:lpstr>
      <vt:lpstr>Roboto</vt:lpstr>
      <vt:lpstr>Raleway</vt:lpstr>
      <vt:lpstr>Arial-BoldMT</vt:lpstr>
      <vt:lpstr>ArialMT</vt:lpstr>
      <vt:lpstr>Calibri</vt:lpstr>
      <vt:lpstr>Times New Roman</vt:lpstr>
      <vt:lpstr>Plum</vt:lpstr>
      <vt:lpstr> Capstone Final Project Smart Search with Retail Analytics </vt:lpstr>
      <vt:lpstr>Agenda</vt:lpstr>
      <vt:lpstr>Problem Statement</vt:lpstr>
      <vt:lpstr>VirtuCart Overview</vt:lpstr>
      <vt:lpstr>Architecture Diagram</vt:lpstr>
      <vt:lpstr>Tools</vt:lpstr>
      <vt:lpstr>A Bird’s-Eye View of CI/CD Process</vt:lpstr>
      <vt:lpstr>PowerPoint Presentation</vt:lpstr>
      <vt:lpstr>Exploratory Data Analysis</vt:lpstr>
      <vt:lpstr>Exploratory Data Analysis</vt:lpstr>
      <vt:lpstr>Recommendation Systems Types</vt:lpstr>
      <vt:lpstr>Modelling Exploration </vt:lpstr>
      <vt:lpstr>Evaluation of Embeddings Model</vt:lpstr>
      <vt:lpstr>Exploration - Embedding Models</vt:lpstr>
      <vt:lpstr>Recommendation Engine</vt:lpstr>
      <vt:lpstr>Retailer Dashboard : Architecture </vt:lpstr>
      <vt:lpstr>CUSTOMER SEGMENTATION </vt:lpstr>
      <vt:lpstr>MODELING &amp; CLUSTER ANALYSIS </vt:lpstr>
      <vt:lpstr>PowerPoint Presentation</vt:lpstr>
      <vt:lpstr>CUSTOMER PROPENSITY </vt:lpstr>
      <vt:lpstr>PROPENSITY MODELING &amp; EVALUATION    </vt:lpstr>
      <vt:lpstr>PROPENSITY MODELING &amp; EVALUATION   </vt:lpstr>
      <vt:lpstr>Propensity Quarter</vt:lpstr>
      <vt:lpstr>PROPENSITY MODELING &amp; EVALUATION    </vt:lpstr>
      <vt:lpstr>PROPENSITY MODELING &amp; EVALUATION   </vt:lpstr>
      <vt:lpstr>Propensity Month</vt:lpstr>
      <vt:lpstr>PowerPoint Presentation</vt:lpstr>
      <vt:lpstr>Demand Forecasting Story</vt:lpstr>
      <vt:lpstr>PowerPoint Presentation</vt:lpstr>
      <vt:lpstr>Plug &amp; Play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Report Enhancing Customer Engagement and Predictive Insights in Retail</dc:title>
  <dc:creator>Karthik</dc:creator>
  <cp:lastModifiedBy>Rajeev Sharma</cp:lastModifiedBy>
  <cp:revision>11</cp:revision>
  <dcterms:modified xsi:type="dcterms:W3CDTF">2024-03-19T12:19:00Z</dcterms:modified>
</cp:coreProperties>
</file>